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95" r:id="rId1"/>
  </p:sldMasterIdLst>
  <p:notesMasterIdLst>
    <p:notesMasterId r:id="rId45"/>
  </p:notesMasterIdLst>
  <p:handoutMasterIdLst>
    <p:handoutMasterId r:id="rId46"/>
  </p:handoutMasterIdLst>
  <p:sldIdLst>
    <p:sldId id="257" r:id="rId2"/>
    <p:sldId id="401" r:id="rId3"/>
    <p:sldId id="263" r:id="rId4"/>
    <p:sldId id="358" r:id="rId5"/>
    <p:sldId id="335" r:id="rId6"/>
    <p:sldId id="447" r:id="rId7"/>
    <p:sldId id="448" r:id="rId8"/>
    <p:sldId id="439" r:id="rId9"/>
    <p:sldId id="402" r:id="rId10"/>
    <p:sldId id="425" r:id="rId11"/>
    <p:sldId id="430" r:id="rId12"/>
    <p:sldId id="433" r:id="rId13"/>
    <p:sldId id="426" r:id="rId14"/>
    <p:sldId id="449" r:id="rId15"/>
    <p:sldId id="428" r:id="rId16"/>
    <p:sldId id="443" r:id="rId17"/>
    <p:sldId id="261" r:id="rId18"/>
    <p:sldId id="451" r:id="rId19"/>
    <p:sldId id="450" r:id="rId20"/>
    <p:sldId id="440" r:id="rId21"/>
    <p:sldId id="418" r:id="rId22"/>
    <p:sldId id="419" r:id="rId23"/>
    <p:sldId id="420" r:id="rId24"/>
    <p:sldId id="423" r:id="rId25"/>
    <p:sldId id="424" r:id="rId26"/>
    <p:sldId id="412" r:id="rId27"/>
    <p:sldId id="336" r:id="rId28"/>
    <p:sldId id="444" r:id="rId29"/>
    <p:sldId id="442" r:id="rId30"/>
    <p:sldId id="441" r:id="rId31"/>
    <p:sldId id="446" r:id="rId32"/>
    <p:sldId id="411" r:id="rId33"/>
    <p:sldId id="445" r:id="rId34"/>
    <p:sldId id="435" r:id="rId35"/>
    <p:sldId id="436" r:id="rId36"/>
    <p:sldId id="437" r:id="rId37"/>
    <p:sldId id="274" r:id="rId38"/>
    <p:sldId id="452" r:id="rId39"/>
    <p:sldId id="454" r:id="rId40"/>
    <p:sldId id="453" r:id="rId41"/>
    <p:sldId id="455" r:id="rId42"/>
    <p:sldId id="457" r:id="rId43"/>
    <p:sldId id="458" r:id="rId44"/>
  </p:sldIdLst>
  <p:sldSz cx="9144000" cy="5143500" type="screen16x9"/>
  <p:notesSz cx="6858000" cy="9144000"/>
  <p:defaultText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7"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1D1D"/>
    <a:srgbClr val="CECBD4"/>
    <a:srgbClr val="72B1FC"/>
    <a:srgbClr val="D26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939" autoAdjust="0"/>
  </p:normalViewPr>
  <p:slideViewPr>
    <p:cSldViewPr>
      <p:cViewPr varScale="1">
        <p:scale>
          <a:sx n="109" d="100"/>
          <a:sy n="109" d="100"/>
        </p:scale>
        <p:origin x="62" y="-797"/>
      </p:cViewPr>
      <p:guideLst>
        <p:guide orient="horz" pos="1647"/>
        <p:guide pos="2880"/>
      </p:guideLst>
    </p:cSldViewPr>
  </p:slideViewPr>
  <p:notesTextViewPr>
    <p:cViewPr>
      <p:scale>
        <a:sx n="1" d="1"/>
        <a:sy n="1" d="1"/>
      </p:scale>
      <p:origin x="0" y="0"/>
    </p:cViewPr>
  </p:notesTextViewPr>
  <p:notesViewPr>
    <p:cSldViewPr showGuides="1">
      <p:cViewPr varScale="1">
        <p:scale>
          <a:sx n="54" d="100"/>
          <a:sy n="54" d="100"/>
        </p:scale>
        <p:origin x="-2826" y="-90"/>
      </p:cViewPr>
      <p:guideLst>
        <p:guide orient="horz" pos="2880"/>
        <p:guide pos="2160"/>
      </p:guideLst>
    </p:cSldViewPr>
  </p:notesViewPr>
  <p:gridSpacing cx="57607" cy="57607"/>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C06A1F-E63E-435F-91D7-4DB8A3044D95}" type="datetimeFigureOut">
              <a:rPr lang="en-US" smtClean="0"/>
              <a:pPr/>
              <a:t>1/9/2019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B7F0ACB-35AE-4B41-BD23-D58F7A67F537}" type="slidenum">
              <a:rPr lang="en-US" smtClean="0"/>
              <a:pPr/>
              <a:t>‹#›</a:t>
            </a:fld>
            <a:endParaRPr lang="en-US"/>
          </a:p>
        </p:txBody>
      </p:sp>
    </p:spTree>
    <p:extLst>
      <p:ext uri="{BB962C8B-B14F-4D97-AF65-F5344CB8AC3E}">
        <p14:creationId xmlns:p14="http://schemas.microsoft.com/office/powerpoint/2010/main" val="3012008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C785E-77DD-47B1-ADD2-FF6E22531962}" type="datetimeFigureOut">
              <a:rPr lang="en-US" smtClean="0"/>
              <a:pPr/>
              <a:t>1/9/2019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6092FB-1DEF-4672-9F63-8BF354FA14DD}" type="slidenum">
              <a:rPr lang="en-US" smtClean="0"/>
              <a:pPr/>
              <a:t>‹#›</a:t>
            </a:fld>
            <a:endParaRPr lang="en-US"/>
          </a:p>
        </p:txBody>
      </p:sp>
    </p:spTree>
    <p:extLst>
      <p:ext uri="{BB962C8B-B14F-4D97-AF65-F5344CB8AC3E}">
        <p14:creationId xmlns:p14="http://schemas.microsoft.com/office/powerpoint/2010/main" val="2233536892"/>
      </p:ext>
    </p:extLst>
  </p:cSld>
  <p:clrMap bg1="lt1" tx1="dk1" bg2="lt2" tx2="dk2" accent1="accent1" accent2="accent2" accent3="accent3" accent4="accent4" accent5="accent5" accent6="accent6" hlink="hlink" folHlink="folHlink"/>
  <p:notesStyle>
    <a:lvl1pPr marL="0" algn="l" defTabSz="914378" rtl="0" eaLnBrk="1" latinLnBrk="0" hangingPunct="1">
      <a:defRPr sz="1200" kern="1200">
        <a:solidFill>
          <a:schemeClr val="tx1"/>
        </a:solidFill>
        <a:latin typeface="+mn-lt"/>
        <a:ea typeface="+mn-ea"/>
        <a:cs typeface="+mn-cs"/>
      </a:defRPr>
    </a:lvl1pPr>
    <a:lvl2pPr marL="457189" algn="l" defTabSz="914378" rtl="0" eaLnBrk="1" latinLnBrk="0" hangingPunct="1">
      <a:defRPr sz="1200" kern="1200">
        <a:solidFill>
          <a:schemeClr val="tx1"/>
        </a:solidFill>
        <a:latin typeface="+mn-lt"/>
        <a:ea typeface="+mn-ea"/>
        <a:cs typeface="+mn-cs"/>
      </a:defRPr>
    </a:lvl2pPr>
    <a:lvl3pPr marL="914378" algn="l" defTabSz="914378" rtl="0" eaLnBrk="1" latinLnBrk="0" hangingPunct="1">
      <a:defRPr sz="1200" kern="1200">
        <a:solidFill>
          <a:schemeClr val="tx1"/>
        </a:solidFill>
        <a:latin typeface="+mn-lt"/>
        <a:ea typeface="+mn-ea"/>
        <a:cs typeface="+mn-cs"/>
      </a:defRPr>
    </a:lvl3pPr>
    <a:lvl4pPr marL="1371566" algn="l" defTabSz="914378" rtl="0" eaLnBrk="1" latinLnBrk="0" hangingPunct="1">
      <a:defRPr sz="1200" kern="1200">
        <a:solidFill>
          <a:schemeClr val="tx1"/>
        </a:solidFill>
        <a:latin typeface="+mn-lt"/>
        <a:ea typeface="+mn-ea"/>
        <a:cs typeface="+mn-cs"/>
      </a:defRPr>
    </a:lvl4pPr>
    <a:lvl5pPr marL="1828754" algn="l" defTabSz="914378" rtl="0" eaLnBrk="1" latinLnBrk="0" hangingPunct="1">
      <a:defRPr sz="1200" kern="1200">
        <a:solidFill>
          <a:schemeClr val="tx1"/>
        </a:solidFill>
        <a:latin typeface="+mn-lt"/>
        <a:ea typeface="+mn-ea"/>
        <a:cs typeface="+mn-cs"/>
      </a:defRPr>
    </a:lvl5pPr>
    <a:lvl6pPr marL="2285943" algn="l" defTabSz="914378" rtl="0" eaLnBrk="1" latinLnBrk="0" hangingPunct="1">
      <a:defRPr sz="1200" kern="1200">
        <a:solidFill>
          <a:schemeClr val="tx1"/>
        </a:solidFill>
        <a:latin typeface="+mn-lt"/>
        <a:ea typeface="+mn-ea"/>
        <a:cs typeface="+mn-cs"/>
      </a:defRPr>
    </a:lvl6pPr>
    <a:lvl7pPr marL="2743132" algn="l" defTabSz="914378" rtl="0" eaLnBrk="1" latinLnBrk="0" hangingPunct="1">
      <a:defRPr sz="1200" kern="1200">
        <a:solidFill>
          <a:schemeClr val="tx1"/>
        </a:solidFill>
        <a:latin typeface="+mn-lt"/>
        <a:ea typeface="+mn-ea"/>
        <a:cs typeface="+mn-cs"/>
      </a:defRPr>
    </a:lvl7pPr>
    <a:lvl8pPr marL="3200320" algn="l" defTabSz="914378" rtl="0" eaLnBrk="1" latinLnBrk="0" hangingPunct="1">
      <a:defRPr sz="1200" kern="1200">
        <a:solidFill>
          <a:schemeClr val="tx1"/>
        </a:solidFill>
        <a:latin typeface="+mn-lt"/>
        <a:ea typeface="+mn-ea"/>
        <a:cs typeface="+mn-cs"/>
      </a:defRPr>
    </a:lvl8pPr>
    <a:lvl9pPr marL="3657509" algn="l" defTabSz="9143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2</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3</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4</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8</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9</a:t>
            </a:fld>
            <a:endParaRPr lang="en-US"/>
          </a:p>
        </p:txBody>
      </p:sp>
    </p:spTree>
    <p:extLst>
      <p:ext uri="{BB962C8B-B14F-4D97-AF65-F5344CB8AC3E}">
        <p14:creationId xmlns:p14="http://schemas.microsoft.com/office/powerpoint/2010/main" val="1566496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10</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11</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12</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13</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17</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18</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20</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34</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35</a:t>
            </a:fld>
            <a:endParaRPr lang="en-US"/>
          </a:p>
        </p:txBody>
      </p:sp>
    </p:spTree>
    <p:extLst>
      <p:ext uri="{BB962C8B-B14F-4D97-AF65-F5344CB8AC3E}">
        <p14:creationId xmlns:p14="http://schemas.microsoft.com/office/powerpoint/2010/main" val="1756850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092FB-1DEF-4672-9F63-8BF354FA14DD}" type="slidenum">
              <a:rPr lang="en-US" smtClean="0"/>
              <a:pPr/>
              <a:t>36</a:t>
            </a:fld>
            <a:endParaRPr lang="en-US"/>
          </a:p>
        </p:txBody>
      </p:sp>
    </p:spTree>
    <p:extLst>
      <p:ext uri="{BB962C8B-B14F-4D97-AF65-F5344CB8AC3E}">
        <p14:creationId xmlns:p14="http://schemas.microsoft.com/office/powerpoint/2010/main" val="1756850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2914650"/>
            <a:ext cx="6858000" cy="74295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3843338"/>
            <a:ext cx="6858000" cy="40005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400800" y="4766310"/>
            <a:ext cx="2286000" cy="274320"/>
          </a:xfrm>
        </p:spPr>
        <p:txBody>
          <a:bodyPr/>
          <a:lstStyle>
            <a:lvl1pPr>
              <a:defRPr sz="1400"/>
            </a:lvl1pPr>
          </a:lstStyle>
          <a:p>
            <a:fld id="{D12A9479-BF6A-4554-9EF8-6090D70A9D9F}" type="datetimeFigureOut">
              <a:rPr lang="en-US" smtClean="0"/>
              <a:pPr/>
              <a:t>1/9/2019</a:t>
            </a:fld>
            <a:endParaRPr lang="en-US"/>
          </a:p>
        </p:txBody>
      </p:sp>
      <p:sp>
        <p:nvSpPr>
          <p:cNvPr id="17" name="Footer Placeholder 16"/>
          <p:cNvSpPr>
            <a:spLocks noGrp="1"/>
          </p:cNvSpPr>
          <p:nvPr>
            <p:ph type="ftr" sz="quarter" idx="11"/>
          </p:nvPr>
        </p:nvSpPr>
        <p:spPr>
          <a:xfrm>
            <a:off x="2898648" y="4766310"/>
            <a:ext cx="3474720" cy="274320"/>
          </a:xfrm>
        </p:spPr>
        <p:txBody>
          <a:bodyPr/>
          <a:lstStyle/>
          <a:p>
            <a:endParaRPr lang="en-US"/>
          </a:p>
        </p:txBody>
      </p:sp>
      <p:sp>
        <p:nvSpPr>
          <p:cNvPr id="29" name="Slide Number Placeholder 28"/>
          <p:cNvSpPr>
            <a:spLocks noGrp="1"/>
          </p:cNvSpPr>
          <p:nvPr>
            <p:ph type="sldNum" sz="quarter" idx="12"/>
          </p:nvPr>
        </p:nvSpPr>
        <p:spPr>
          <a:xfrm>
            <a:off x="1216152" y="4766310"/>
            <a:ext cx="1219200" cy="274320"/>
          </a:xfrm>
        </p:spPr>
        <p:txBody>
          <a:bodyPr/>
          <a:lstStyle/>
          <a:p>
            <a:fld id="{6685EAEB-E0F5-46A3-ACB6-C26ABD0F6ECF}" type="slidenum">
              <a:rPr lang="en-US" smtClean="0"/>
              <a:pPr/>
              <a:t>‹#›</a:t>
            </a:fld>
            <a:endParaRPr lang="en-US"/>
          </a:p>
        </p:txBody>
      </p:sp>
      <p:sp>
        <p:nvSpPr>
          <p:cNvPr id="21" name="Rectangle 20"/>
          <p:cNvSpPr/>
          <p:nvPr/>
        </p:nvSpPr>
        <p:spPr>
          <a:xfrm>
            <a:off x="904875" y="2736056"/>
            <a:ext cx="7315200" cy="96012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3786188"/>
            <a:ext cx="7315200" cy="51435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2736056"/>
            <a:ext cx="228600" cy="96012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3786188"/>
            <a:ext cx="228600" cy="51435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12A9479-BF6A-4554-9EF8-6090D70A9D9F}" type="datetimeFigureOut">
              <a:rPr lang="en-US" smtClean="0"/>
              <a:pPr/>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85EAEB-E0F5-46A3-ACB6-C26ABD0F6ECF}" type="slidenum">
              <a:rPr lang="en-US" smtClean="0"/>
              <a:pPr/>
              <a:t>‹#›</a:t>
            </a:fld>
            <a:endParaRPr lang="en-US"/>
          </a:p>
        </p:txBody>
      </p:sp>
      <p:sp>
        <p:nvSpPr>
          <p:cNvPr id="8" name="Content Placeholder 7"/>
          <p:cNvSpPr>
            <a:spLocks noGrp="1"/>
          </p:cNvSpPr>
          <p:nvPr>
            <p:ph sz="quarter" idx="1"/>
          </p:nvPr>
        </p:nvSpPr>
        <p:spPr>
          <a:xfrm>
            <a:off x="457200" y="914400"/>
            <a:ext cx="8229600" cy="370332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228850"/>
            <a:ext cx="6858000" cy="8001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3200400"/>
            <a:ext cx="6781800" cy="85725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4766310"/>
            <a:ext cx="2286000" cy="274320"/>
          </a:xfrm>
        </p:spPr>
        <p:txBody>
          <a:bodyPr/>
          <a:lstStyle/>
          <a:p>
            <a:fld id="{D12A9479-BF6A-4554-9EF8-6090D70A9D9F}" type="datetimeFigureOut">
              <a:rPr lang="en-US" smtClean="0"/>
              <a:pPr/>
              <a:t>1/9/2019</a:t>
            </a:fld>
            <a:endParaRPr lang="en-US"/>
          </a:p>
        </p:txBody>
      </p:sp>
      <p:sp>
        <p:nvSpPr>
          <p:cNvPr id="5" name="Footer Placeholder 4"/>
          <p:cNvSpPr>
            <a:spLocks noGrp="1"/>
          </p:cNvSpPr>
          <p:nvPr>
            <p:ph type="ftr" sz="quarter" idx="11"/>
          </p:nvPr>
        </p:nvSpPr>
        <p:spPr>
          <a:xfrm>
            <a:off x="2898648" y="4766310"/>
            <a:ext cx="3474720" cy="274320"/>
          </a:xfrm>
        </p:spPr>
        <p:txBody>
          <a:bodyPr/>
          <a:lstStyle/>
          <a:p>
            <a:endParaRPr lang="en-US"/>
          </a:p>
        </p:txBody>
      </p:sp>
      <p:sp>
        <p:nvSpPr>
          <p:cNvPr id="6" name="Slide Number Placeholder 5"/>
          <p:cNvSpPr>
            <a:spLocks noGrp="1"/>
          </p:cNvSpPr>
          <p:nvPr>
            <p:ph type="sldNum" sz="quarter" idx="12"/>
          </p:nvPr>
        </p:nvSpPr>
        <p:spPr>
          <a:xfrm>
            <a:off x="1069848" y="4766310"/>
            <a:ext cx="1520952" cy="274320"/>
          </a:xfrm>
        </p:spPr>
        <p:txBody>
          <a:bodyPr/>
          <a:lstStyle/>
          <a:p>
            <a:fld id="{6685EAEB-E0F5-46A3-ACB6-C26ABD0F6ECF}" type="slidenum">
              <a:rPr lang="en-US" smtClean="0"/>
              <a:pPr/>
              <a:t>‹#›</a:t>
            </a:fld>
            <a:endParaRPr lang="en-US"/>
          </a:p>
        </p:txBody>
      </p:sp>
      <p:sp>
        <p:nvSpPr>
          <p:cNvPr id="7" name="Rectangle 6"/>
          <p:cNvSpPr/>
          <p:nvPr/>
        </p:nvSpPr>
        <p:spPr>
          <a:xfrm>
            <a:off x="914400" y="2114550"/>
            <a:ext cx="7315200" cy="96012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114550"/>
            <a:ext cx="228600" cy="96012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6858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D12A9479-BF6A-4554-9EF8-6090D70A9D9F}" type="datetimeFigureOut">
              <a:rPr lang="en-US" smtClean="0"/>
              <a:pPr/>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85EAEB-E0F5-46A3-ACB6-C26ABD0F6ECF}" type="slidenum">
              <a:rPr lang="en-US" smtClean="0"/>
              <a:pPr/>
              <a:t>‹#›</a:t>
            </a:fld>
            <a:endParaRPr lang="en-US"/>
          </a:p>
        </p:txBody>
      </p:sp>
      <p:sp>
        <p:nvSpPr>
          <p:cNvPr id="9" name="Content Placeholder 8"/>
          <p:cNvSpPr>
            <a:spLocks noGrp="1"/>
          </p:cNvSpPr>
          <p:nvPr>
            <p:ph sz="quarter" idx="1"/>
          </p:nvPr>
        </p:nvSpPr>
        <p:spPr>
          <a:xfrm>
            <a:off x="457200" y="914400"/>
            <a:ext cx="4041648" cy="370332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912114"/>
            <a:ext cx="4041648" cy="370332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6858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964406"/>
            <a:ext cx="4040188" cy="51435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1" y="971550"/>
            <a:ext cx="4041775" cy="51435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D12A9479-BF6A-4554-9EF8-6090D70A9D9F}" type="datetimeFigureOut">
              <a:rPr lang="en-US" smtClean="0"/>
              <a:pPr/>
              <a:t>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85EAEB-E0F5-46A3-ACB6-C26ABD0F6ECF}" type="slidenum">
              <a:rPr lang="en-US" smtClean="0"/>
              <a:pPr/>
              <a:t>‹#›</a:t>
            </a:fld>
            <a:endParaRPr lang="en-US"/>
          </a:p>
        </p:txBody>
      </p:sp>
      <p:sp>
        <p:nvSpPr>
          <p:cNvPr id="11" name="Content Placeholder 10"/>
          <p:cNvSpPr>
            <a:spLocks noGrp="1"/>
          </p:cNvSpPr>
          <p:nvPr>
            <p:ph sz="quarter" idx="2"/>
          </p:nvPr>
        </p:nvSpPr>
        <p:spPr>
          <a:xfrm>
            <a:off x="457200" y="1600200"/>
            <a:ext cx="4038600" cy="30289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1600200"/>
            <a:ext cx="4038600" cy="30289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6858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12A9479-BF6A-4554-9EF8-6090D70A9D9F}" type="datetimeFigureOut">
              <a:rPr lang="en-US" smtClean="0"/>
              <a:pPr/>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85EAEB-E0F5-46A3-ACB6-C26ABD0F6ECF}" type="slidenum">
              <a:rPr lang="en-US" smtClean="0"/>
              <a:pPr/>
              <a:t>‹#›</a:t>
            </a:fld>
            <a:endParaRPr lang="en-US"/>
          </a:p>
        </p:txBody>
      </p:sp>
      <p:sp>
        <p:nvSpPr>
          <p:cNvPr id="6" name="Isosceles Triangle 5"/>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9D4899-BBB8-4AA7-A134-C09547DA1EBB}" type="datetimeFigureOut">
              <a:rPr lang="en-US" smtClean="0"/>
              <a:pPr/>
              <a:t>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D86DDF-682F-4BA6-8937-21FC1C997FA1}" type="slidenum">
              <a:rPr lang="en-US" smtClean="0"/>
              <a:pPr/>
              <a:t>‹#›</a:t>
            </a:fld>
            <a:endParaRPr lang="en-US"/>
          </a:p>
        </p:txBody>
      </p:sp>
      <p:sp>
        <p:nvSpPr>
          <p:cNvPr id="5" name="Straight Connector 4"/>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228600"/>
            <a:ext cx="2514600" cy="62865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914401"/>
            <a:ext cx="2514600" cy="3632597"/>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12A9479-BF6A-4554-9EF8-6090D70A9D9F}" type="datetimeFigureOut">
              <a:rPr lang="en-US" smtClean="0"/>
              <a:pPr/>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85EAEB-E0F5-46A3-ACB6-C26ABD0F6ECF}" type="slidenum">
              <a:rPr lang="en-US" smtClean="0"/>
              <a:pPr/>
              <a:t>‹#›</a:t>
            </a:fld>
            <a:endParaRPr lang="en-US"/>
          </a:p>
        </p:txBody>
      </p:sp>
      <p:sp>
        <p:nvSpPr>
          <p:cNvPr id="8" name="Straight Connector 7"/>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915025" y="2493169"/>
            <a:ext cx="452628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228600"/>
            <a:ext cx="5715000" cy="42862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375642"/>
            <a:ext cx="8229600" cy="506016"/>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428750"/>
            <a:ext cx="8229600" cy="3202686"/>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914400"/>
            <a:ext cx="8229600" cy="40005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12A9479-BF6A-4554-9EF8-6090D70A9D9F}" type="datetimeFigureOut">
              <a:rPr lang="en-US" smtClean="0"/>
              <a:pPr/>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85EAEB-E0F5-46A3-ACB6-C26ABD0F6ECF}" type="slidenum">
              <a:rPr lang="en-US" smtClean="0"/>
              <a:pPr/>
              <a:t>‹#›</a:t>
            </a:fld>
            <a:endParaRPr lang="en-US"/>
          </a:p>
        </p:txBody>
      </p:sp>
      <p:sp>
        <p:nvSpPr>
          <p:cNvPr id="8" name="Straight Connector 7"/>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375642"/>
            <a:ext cx="182880" cy="51435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12A9479-BF6A-4554-9EF8-6090D70A9D9F}" type="datetimeFigureOut">
              <a:rPr lang="en-US" smtClean="0"/>
              <a:pPr/>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85EAEB-E0F5-46A3-ACB6-C26ABD0F6ECF}" type="slidenum">
              <a:rPr lang="en-US" smtClean="0"/>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12A9479-BF6A-4554-9EF8-6090D70A9D9F}" type="datetimeFigureOut">
              <a:rPr lang="en-US" smtClean="0"/>
              <a:pPr/>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85EAEB-E0F5-46A3-ACB6-C26ABD0F6ECF}" type="slidenum">
              <a:rPr lang="en-US" smtClean="0"/>
              <a:pPr/>
              <a:t>‹#›</a:t>
            </a:fld>
            <a:endParaRPr lang="en-US"/>
          </a:p>
        </p:txBody>
      </p:sp>
      <p:sp>
        <p:nvSpPr>
          <p:cNvPr id="7" name="Straight Connector 6"/>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4361127" y="2401464"/>
            <a:ext cx="438912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1_Portfolio">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2995564" cy="2571750"/>
          </a:xfrm>
          <a:noFill/>
        </p:spPr>
        <p:txBody>
          <a:bodyPr/>
          <a:lstStyle/>
          <a:p>
            <a:endParaRPr lang="en-US" dirty="0"/>
          </a:p>
        </p:txBody>
      </p:sp>
      <p:sp>
        <p:nvSpPr>
          <p:cNvPr id="10" name="Picture Placeholder 8"/>
          <p:cNvSpPr>
            <a:spLocks noGrp="1"/>
          </p:cNvSpPr>
          <p:nvPr>
            <p:ph type="pic" sz="quarter" idx="11"/>
          </p:nvPr>
        </p:nvSpPr>
        <p:spPr>
          <a:xfrm>
            <a:off x="3074219" y="0"/>
            <a:ext cx="2995564" cy="2571750"/>
          </a:xfrm>
          <a:noFill/>
        </p:spPr>
        <p:txBody>
          <a:bodyPr/>
          <a:lstStyle/>
          <a:p>
            <a:endParaRPr lang="en-US" dirty="0"/>
          </a:p>
        </p:txBody>
      </p:sp>
      <p:sp>
        <p:nvSpPr>
          <p:cNvPr id="11" name="Picture Placeholder 8"/>
          <p:cNvSpPr>
            <a:spLocks noGrp="1"/>
          </p:cNvSpPr>
          <p:nvPr>
            <p:ph type="pic" sz="quarter" idx="12"/>
          </p:nvPr>
        </p:nvSpPr>
        <p:spPr>
          <a:xfrm>
            <a:off x="6148437" y="-9480"/>
            <a:ext cx="2995564" cy="2581230"/>
          </a:xfrm>
          <a:noFill/>
        </p:spPr>
        <p:txBody>
          <a:bodyPr/>
          <a:lstStyle/>
          <a:p>
            <a:endParaRPr lang="en-US" dirty="0"/>
          </a:p>
        </p:txBody>
      </p:sp>
      <p:sp>
        <p:nvSpPr>
          <p:cNvPr id="12" name="Picture Placeholder 8"/>
          <p:cNvSpPr>
            <a:spLocks noGrp="1"/>
          </p:cNvSpPr>
          <p:nvPr>
            <p:ph type="pic" sz="quarter" idx="13"/>
          </p:nvPr>
        </p:nvSpPr>
        <p:spPr>
          <a:xfrm>
            <a:off x="0" y="2629357"/>
            <a:ext cx="2995564" cy="2534708"/>
          </a:xfrm>
          <a:noFill/>
        </p:spPr>
        <p:txBody>
          <a:bodyPr/>
          <a:lstStyle/>
          <a:p>
            <a:endParaRPr lang="en-US" dirty="0"/>
          </a:p>
        </p:txBody>
      </p:sp>
      <p:sp>
        <p:nvSpPr>
          <p:cNvPr id="13" name="Picture Placeholder 8"/>
          <p:cNvSpPr>
            <a:spLocks noGrp="1"/>
          </p:cNvSpPr>
          <p:nvPr>
            <p:ph type="pic" sz="quarter" idx="14"/>
          </p:nvPr>
        </p:nvSpPr>
        <p:spPr>
          <a:xfrm>
            <a:off x="3074219" y="2629357"/>
            <a:ext cx="2995564" cy="2534708"/>
          </a:xfrm>
          <a:noFill/>
        </p:spPr>
        <p:txBody>
          <a:bodyPr/>
          <a:lstStyle/>
          <a:p>
            <a:endParaRPr lang="en-US" dirty="0"/>
          </a:p>
        </p:txBody>
      </p:sp>
      <p:sp>
        <p:nvSpPr>
          <p:cNvPr id="14" name="Picture Placeholder 8"/>
          <p:cNvSpPr>
            <a:spLocks noGrp="1"/>
          </p:cNvSpPr>
          <p:nvPr>
            <p:ph type="pic" sz="quarter" idx="15"/>
          </p:nvPr>
        </p:nvSpPr>
        <p:spPr>
          <a:xfrm>
            <a:off x="6148437" y="2629357"/>
            <a:ext cx="2995564" cy="2525228"/>
          </a:xfrm>
          <a:noFill/>
        </p:spPr>
        <p:txBody>
          <a:bodyPr/>
          <a:lstStyle/>
          <a:p>
            <a:endParaRPr lang="en-US" dirty="0"/>
          </a:p>
        </p:txBody>
      </p:sp>
    </p:spTree>
    <p:extLst>
      <p:ext uri="{BB962C8B-B14F-4D97-AF65-F5344CB8AC3E}">
        <p14:creationId xmlns:p14="http://schemas.microsoft.com/office/powerpoint/2010/main" val="1020091569"/>
      </p:ext>
    </p:extLst>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885153" y="728327"/>
            <a:ext cx="2763838" cy="2765425"/>
          </a:xfrm>
        </p:spPr>
        <p:txBody>
          <a:bodyPr/>
          <a:lstStyle/>
          <a:p>
            <a:endParaRPr lang="en-US"/>
          </a:p>
        </p:txBody>
      </p:sp>
      <p:sp>
        <p:nvSpPr>
          <p:cNvPr id="4" name="Picture Placeholder 2"/>
          <p:cNvSpPr>
            <a:spLocks noGrp="1"/>
          </p:cNvSpPr>
          <p:nvPr>
            <p:ph type="pic" sz="quarter" idx="11"/>
          </p:nvPr>
        </p:nvSpPr>
        <p:spPr>
          <a:xfrm>
            <a:off x="5436105" y="728327"/>
            <a:ext cx="2763838" cy="2765425"/>
          </a:xfrm>
        </p:spPr>
        <p:txBody>
          <a:bodyPr/>
          <a:lstStyle/>
          <a:p>
            <a:endParaRPr lang="en-US"/>
          </a:p>
        </p:txBody>
      </p:sp>
    </p:spTree>
    <p:extLst>
      <p:ext uri="{BB962C8B-B14F-4D97-AF65-F5344CB8AC3E}">
        <p14:creationId xmlns:p14="http://schemas.microsoft.com/office/powerpoint/2010/main" val="2816318802"/>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nodePh="1">
                                  <p:stCondLst>
                                    <p:cond delay="0"/>
                                  </p:stCondLst>
                                  <p:endCondLst>
                                    <p:cond evt="begin" delay="0">
                                      <p:tn val="10"/>
                                    </p:cond>
                                  </p:end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03_portfoli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2728913" cy="5143500"/>
          </a:xfrm>
        </p:spPr>
        <p:txBody>
          <a:bodyPr/>
          <a:lstStyle/>
          <a:p>
            <a:endParaRPr lang="en-US"/>
          </a:p>
        </p:txBody>
      </p:sp>
      <p:sp>
        <p:nvSpPr>
          <p:cNvPr id="8" name="Picture Placeholder 2"/>
          <p:cNvSpPr>
            <a:spLocks noGrp="1"/>
          </p:cNvSpPr>
          <p:nvPr>
            <p:ph type="pic" sz="quarter" idx="11"/>
          </p:nvPr>
        </p:nvSpPr>
        <p:spPr>
          <a:xfrm>
            <a:off x="2728577" y="0"/>
            <a:ext cx="3686848" cy="5143500"/>
          </a:xfrm>
        </p:spPr>
        <p:txBody>
          <a:bodyPr/>
          <a:lstStyle/>
          <a:p>
            <a:endParaRPr lang="en-US"/>
          </a:p>
        </p:txBody>
      </p:sp>
      <p:sp>
        <p:nvSpPr>
          <p:cNvPr id="9" name="Picture Placeholder 2"/>
          <p:cNvSpPr>
            <a:spLocks noGrp="1"/>
          </p:cNvSpPr>
          <p:nvPr>
            <p:ph type="pic" sz="quarter" idx="12"/>
          </p:nvPr>
        </p:nvSpPr>
        <p:spPr>
          <a:xfrm>
            <a:off x="6415088" y="0"/>
            <a:ext cx="2728913" cy="5143500"/>
          </a:xfrm>
        </p:spPr>
        <p:txBody>
          <a:bodyPr/>
          <a:lstStyle/>
          <a:p>
            <a:endParaRPr lang="en-US"/>
          </a:p>
        </p:txBody>
      </p:sp>
      <p:sp>
        <p:nvSpPr>
          <p:cNvPr id="10" name="Picture Placeholder 2"/>
          <p:cNvSpPr>
            <a:spLocks noGrp="1"/>
          </p:cNvSpPr>
          <p:nvPr>
            <p:ph type="pic" sz="quarter" idx="13"/>
          </p:nvPr>
        </p:nvSpPr>
        <p:spPr>
          <a:xfrm>
            <a:off x="424297" y="2283186"/>
            <a:ext cx="1843424" cy="1325490"/>
          </a:xfrm>
        </p:spPr>
        <p:txBody>
          <a:bodyPr/>
          <a:lstStyle/>
          <a:p>
            <a:endParaRPr lang="en-US"/>
          </a:p>
        </p:txBody>
      </p:sp>
      <p:sp>
        <p:nvSpPr>
          <p:cNvPr id="11" name="Picture Placeholder 2"/>
          <p:cNvSpPr>
            <a:spLocks noGrp="1"/>
          </p:cNvSpPr>
          <p:nvPr>
            <p:ph type="pic" sz="quarter" idx="14"/>
          </p:nvPr>
        </p:nvSpPr>
        <p:spPr>
          <a:xfrm>
            <a:off x="3650289" y="2283186"/>
            <a:ext cx="1843424" cy="1325490"/>
          </a:xfrm>
        </p:spPr>
        <p:txBody>
          <a:bodyPr/>
          <a:lstStyle/>
          <a:p>
            <a:endParaRPr lang="en-US"/>
          </a:p>
        </p:txBody>
      </p:sp>
      <p:sp>
        <p:nvSpPr>
          <p:cNvPr id="16" name="Picture Placeholder 2"/>
          <p:cNvSpPr>
            <a:spLocks noGrp="1"/>
          </p:cNvSpPr>
          <p:nvPr>
            <p:ph type="pic" sz="quarter" idx="15"/>
          </p:nvPr>
        </p:nvSpPr>
        <p:spPr>
          <a:xfrm>
            <a:off x="6876280" y="2283186"/>
            <a:ext cx="1843424" cy="1325490"/>
          </a:xfrm>
        </p:spPr>
        <p:txBody>
          <a:bodyPr/>
          <a:lstStyle/>
          <a:p>
            <a:endParaRPr lang="en-US"/>
          </a:p>
        </p:txBody>
      </p:sp>
    </p:spTree>
    <p:extLst>
      <p:ext uri="{BB962C8B-B14F-4D97-AF65-F5344CB8AC3E}">
        <p14:creationId xmlns:p14="http://schemas.microsoft.com/office/powerpoint/2010/main" val="667626063"/>
      </p:ext>
    </p:extLst>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3_Case Study">
    <p:spTree>
      <p:nvGrpSpPr>
        <p:cNvPr id="1" name=""/>
        <p:cNvGrpSpPr/>
        <p:nvPr/>
      </p:nvGrpSpPr>
      <p:grpSpPr>
        <a:xfrm>
          <a:off x="0" y="0"/>
          <a:ext cx="0" cy="0"/>
          <a:chOff x="0" y="0"/>
          <a:chExt cx="0" cy="0"/>
        </a:xfrm>
      </p:grpSpPr>
      <p:sp>
        <p:nvSpPr>
          <p:cNvPr id="10" name="Picture Placeholder 8"/>
          <p:cNvSpPr>
            <a:spLocks noGrp="1"/>
          </p:cNvSpPr>
          <p:nvPr>
            <p:ph type="pic" sz="quarter" idx="11"/>
          </p:nvPr>
        </p:nvSpPr>
        <p:spPr>
          <a:xfrm>
            <a:off x="1" y="0"/>
            <a:ext cx="2325327" cy="5143500"/>
          </a:xfrm>
          <a:noFill/>
        </p:spPr>
        <p:txBody>
          <a:bodyPr/>
          <a:lstStyle/>
          <a:p>
            <a:endParaRPr lang="en-US" dirty="0"/>
          </a:p>
        </p:txBody>
      </p:sp>
      <p:sp>
        <p:nvSpPr>
          <p:cNvPr id="4" name="Picture Placeholder 8"/>
          <p:cNvSpPr>
            <a:spLocks noGrp="1"/>
          </p:cNvSpPr>
          <p:nvPr>
            <p:ph type="pic" sz="quarter" idx="12"/>
          </p:nvPr>
        </p:nvSpPr>
        <p:spPr>
          <a:xfrm>
            <a:off x="2382935" y="0"/>
            <a:ext cx="2325327" cy="5143500"/>
          </a:xfrm>
          <a:noFill/>
        </p:spPr>
        <p:txBody>
          <a:bodyPr/>
          <a:lstStyle/>
          <a:p>
            <a:endParaRPr lang="en-US" dirty="0"/>
          </a:p>
        </p:txBody>
      </p:sp>
      <p:sp>
        <p:nvSpPr>
          <p:cNvPr id="5" name="Picture Placeholder 8"/>
          <p:cNvSpPr>
            <a:spLocks noGrp="1"/>
          </p:cNvSpPr>
          <p:nvPr>
            <p:ph type="pic" sz="quarter" idx="15"/>
          </p:nvPr>
        </p:nvSpPr>
        <p:spPr>
          <a:xfrm>
            <a:off x="5148071" y="3431218"/>
            <a:ext cx="1094533" cy="1214385"/>
          </a:xfrm>
          <a:noFill/>
        </p:spPr>
        <p:txBody>
          <a:bodyPr/>
          <a:lstStyle/>
          <a:p>
            <a:endParaRPr lang="en-US" dirty="0"/>
          </a:p>
        </p:txBody>
      </p:sp>
      <p:sp>
        <p:nvSpPr>
          <p:cNvPr id="6" name="Picture Placeholder 8"/>
          <p:cNvSpPr>
            <a:spLocks noGrp="1"/>
          </p:cNvSpPr>
          <p:nvPr>
            <p:ph type="pic" sz="quarter" idx="16"/>
          </p:nvPr>
        </p:nvSpPr>
        <p:spPr>
          <a:xfrm>
            <a:off x="6300211" y="3431218"/>
            <a:ext cx="1094533" cy="1214385"/>
          </a:xfrm>
          <a:noFill/>
        </p:spPr>
        <p:txBody>
          <a:bodyPr/>
          <a:lstStyle/>
          <a:p>
            <a:endParaRPr lang="en-US" dirty="0"/>
          </a:p>
        </p:txBody>
      </p:sp>
      <p:sp>
        <p:nvSpPr>
          <p:cNvPr id="7" name="Picture Placeholder 8"/>
          <p:cNvSpPr>
            <a:spLocks noGrp="1"/>
          </p:cNvSpPr>
          <p:nvPr>
            <p:ph type="pic" sz="quarter" idx="17"/>
          </p:nvPr>
        </p:nvSpPr>
        <p:spPr>
          <a:xfrm>
            <a:off x="7452351" y="3431218"/>
            <a:ext cx="1094533" cy="1214385"/>
          </a:xfrm>
          <a:noFill/>
        </p:spPr>
        <p:txBody>
          <a:bodyPr/>
          <a:lstStyle/>
          <a:p>
            <a:endParaRPr lang="en-US" dirty="0"/>
          </a:p>
        </p:txBody>
      </p:sp>
    </p:spTree>
    <p:extLst>
      <p:ext uri="{BB962C8B-B14F-4D97-AF65-F5344CB8AC3E}">
        <p14:creationId xmlns:p14="http://schemas.microsoft.com/office/powerpoint/2010/main" val="806448180"/>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nodePh="1">
                                  <p:stCondLst>
                                    <p:cond delay="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nodePh="1">
                                  <p:stCondLst>
                                    <p:cond delay="0"/>
                                  </p:stCondLst>
                                  <p:endCondLst>
                                    <p:cond evt="begin" delay="0">
                                      <p:tn val="14"/>
                                    </p:cond>
                                  </p:end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nodePh="1">
                                  <p:stCondLst>
                                    <p:cond delay="0"/>
                                  </p:stCondLst>
                                  <p:endCondLst>
                                    <p:cond evt="begin" delay="0">
                                      <p:tn val="18"/>
                                    </p:cond>
                                  </p:end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5" grpId="0"/>
      <p:bldP spid="6" grpId="0"/>
      <p:bldP spid="7"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01_Feature Projec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23864" y="1649414"/>
            <a:ext cx="3284537" cy="1441450"/>
          </a:xfrm>
        </p:spPr>
        <p:txBody>
          <a:bodyPr/>
          <a:lstStyle/>
          <a:p>
            <a:endParaRPr lang="en-US"/>
          </a:p>
        </p:txBody>
      </p:sp>
      <p:sp>
        <p:nvSpPr>
          <p:cNvPr id="4" name="Picture Placeholder 2"/>
          <p:cNvSpPr>
            <a:spLocks noGrp="1"/>
          </p:cNvSpPr>
          <p:nvPr>
            <p:ph type="pic" sz="quarter" idx="11"/>
          </p:nvPr>
        </p:nvSpPr>
        <p:spPr>
          <a:xfrm>
            <a:off x="423864" y="3146546"/>
            <a:ext cx="1613429" cy="1441450"/>
          </a:xfrm>
        </p:spPr>
        <p:txBody>
          <a:bodyPr/>
          <a:lstStyle/>
          <a:p>
            <a:endParaRPr lang="en-US"/>
          </a:p>
        </p:txBody>
      </p:sp>
      <p:sp>
        <p:nvSpPr>
          <p:cNvPr id="5" name="Picture Placeholder 2"/>
          <p:cNvSpPr>
            <a:spLocks noGrp="1"/>
          </p:cNvSpPr>
          <p:nvPr>
            <p:ph type="pic" sz="quarter" idx="12"/>
          </p:nvPr>
        </p:nvSpPr>
        <p:spPr>
          <a:xfrm>
            <a:off x="2094900" y="3146546"/>
            <a:ext cx="1613429" cy="1441450"/>
          </a:xfrm>
        </p:spPr>
        <p:txBody>
          <a:bodyPr/>
          <a:lstStyle/>
          <a:p>
            <a:endParaRPr lang="en-US"/>
          </a:p>
        </p:txBody>
      </p:sp>
      <p:sp>
        <p:nvSpPr>
          <p:cNvPr id="6" name="Picture Placeholder 2"/>
          <p:cNvSpPr>
            <a:spLocks noGrp="1"/>
          </p:cNvSpPr>
          <p:nvPr>
            <p:ph type="pic" sz="quarter" idx="13"/>
          </p:nvPr>
        </p:nvSpPr>
        <p:spPr>
          <a:xfrm>
            <a:off x="3765286" y="1650038"/>
            <a:ext cx="1613429" cy="2937957"/>
          </a:xfrm>
        </p:spPr>
        <p:txBody>
          <a:bodyPr/>
          <a:lstStyle/>
          <a:p>
            <a:endParaRPr lang="en-US" dirty="0"/>
          </a:p>
        </p:txBody>
      </p:sp>
      <p:sp>
        <p:nvSpPr>
          <p:cNvPr id="7" name="Picture Placeholder 2"/>
          <p:cNvSpPr>
            <a:spLocks noGrp="1"/>
          </p:cNvSpPr>
          <p:nvPr>
            <p:ph type="pic" sz="quarter" idx="14"/>
          </p:nvPr>
        </p:nvSpPr>
        <p:spPr>
          <a:xfrm>
            <a:off x="5435673" y="1650039"/>
            <a:ext cx="1613429" cy="1441450"/>
          </a:xfrm>
        </p:spPr>
        <p:txBody>
          <a:bodyPr/>
          <a:lstStyle/>
          <a:p>
            <a:endParaRPr lang="en-US"/>
          </a:p>
        </p:txBody>
      </p:sp>
      <p:sp>
        <p:nvSpPr>
          <p:cNvPr id="8" name="Picture Placeholder 2"/>
          <p:cNvSpPr>
            <a:spLocks noGrp="1"/>
          </p:cNvSpPr>
          <p:nvPr>
            <p:ph type="pic" sz="quarter" idx="15"/>
          </p:nvPr>
        </p:nvSpPr>
        <p:spPr>
          <a:xfrm>
            <a:off x="7106709" y="1650039"/>
            <a:ext cx="1613429" cy="1441450"/>
          </a:xfrm>
        </p:spPr>
        <p:txBody>
          <a:bodyPr/>
          <a:lstStyle/>
          <a:p>
            <a:endParaRPr lang="en-US" dirty="0"/>
          </a:p>
        </p:txBody>
      </p:sp>
      <p:sp>
        <p:nvSpPr>
          <p:cNvPr id="9" name="Picture Placeholder 2"/>
          <p:cNvSpPr>
            <a:spLocks noGrp="1"/>
          </p:cNvSpPr>
          <p:nvPr>
            <p:ph type="pic" sz="quarter" idx="16"/>
          </p:nvPr>
        </p:nvSpPr>
        <p:spPr>
          <a:xfrm>
            <a:off x="5436106" y="3147821"/>
            <a:ext cx="3284537" cy="1441450"/>
          </a:xfrm>
        </p:spPr>
        <p:txBody>
          <a:bodyPr/>
          <a:lstStyle/>
          <a:p>
            <a:endParaRPr lang="en-US"/>
          </a:p>
        </p:txBody>
      </p:sp>
    </p:spTree>
    <p:extLst>
      <p:ext uri="{BB962C8B-B14F-4D97-AF65-F5344CB8AC3E}">
        <p14:creationId xmlns:p14="http://schemas.microsoft.com/office/powerpoint/2010/main" val="2688097854"/>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nodePh="1">
                                  <p:stCondLst>
                                    <p:cond delay="0"/>
                                  </p:stCondLst>
                                  <p:endCondLst>
                                    <p:cond evt="begin" delay="0">
                                      <p:tn val="9"/>
                                    </p:cond>
                                  </p:end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nodePh="1">
                                  <p:stCondLst>
                                    <p:cond delay="0"/>
                                  </p:stCondLst>
                                  <p:endCondLst>
                                    <p:cond evt="begin" delay="0">
                                      <p:tn val="14"/>
                                    </p:cond>
                                  </p:end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nodePh="1">
                                  <p:stCondLst>
                                    <p:cond delay="0"/>
                                  </p:stCondLst>
                                  <p:endCondLst>
                                    <p:cond evt="begin" delay="0">
                                      <p:tn val="18"/>
                                    </p:cond>
                                  </p:end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nodePh="1">
                                  <p:stCondLst>
                                    <p:cond delay="0"/>
                                  </p:stCondLst>
                                  <p:endCondLst>
                                    <p:cond evt="begin" delay="0">
                                      <p:tn val="23"/>
                                    </p:cond>
                                  </p:end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nodePh="1">
                                  <p:stCondLst>
                                    <p:cond delay="0"/>
                                  </p:stCondLst>
                                  <p:endCondLst>
                                    <p:cond evt="begin" delay="0">
                                      <p:tn val="27"/>
                                    </p:cond>
                                  </p:end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0-#ppt_h/2"/>
                                          </p:val>
                                        </p:tav>
                                        <p:tav tm="100000">
                                          <p:val>
                                            <p:strVal val="#ppt_y"/>
                                          </p:val>
                                        </p:tav>
                                      </p:tavLst>
                                    </p:anim>
                                  </p:childTnLst>
                                </p:cTn>
                              </p:par>
                            </p:childTnLst>
                          </p:cTn>
                        </p:par>
                        <p:par>
                          <p:cTn id="31" fill="hold">
                            <p:stCondLst>
                              <p:cond delay="1500"/>
                            </p:stCondLst>
                            <p:childTnLst>
                              <p:par>
                                <p:cTn id="32" presetID="42" presetClass="entr" presetSubtype="0" fill="hold" grpId="0" nodeType="afterEffect" nodePh="1">
                                  <p:stCondLst>
                                    <p:cond delay="0"/>
                                  </p:stCondLst>
                                  <p:endCondLst>
                                    <p:cond evt="begin" delay="0">
                                      <p:tn val="32"/>
                                    </p:cond>
                                  </p:end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ord of CEO">
    <p:spTree>
      <p:nvGrpSpPr>
        <p:cNvPr id="1" name=""/>
        <p:cNvGrpSpPr/>
        <p:nvPr/>
      </p:nvGrpSpPr>
      <p:grpSpPr>
        <a:xfrm>
          <a:off x="0" y="0"/>
          <a:ext cx="0" cy="0"/>
          <a:chOff x="0" y="0"/>
          <a:chExt cx="0" cy="0"/>
        </a:xfrm>
      </p:grpSpPr>
      <p:sp>
        <p:nvSpPr>
          <p:cNvPr id="10" name="Picture Placeholder 8"/>
          <p:cNvSpPr>
            <a:spLocks noGrp="1"/>
          </p:cNvSpPr>
          <p:nvPr>
            <p:ph type="pic" sz="quarter" idx="11"/>
          </p:nvPr>
        </p:nvSpPr>
        <p:spPr>
          <a:xfrm>
            <a:off x="-36559" y="-33868"/>
            <a:ext cx="4577411" cy="5177367"/>
          </a:xfrm>
          <a:custGeom>
            <a:avLst/>
            <a:gdLst>
              <a:gd name="connsiteX0" fmla="*/ 0 w 4572000"/>
              <a:gd name="connsiteY0" fmla="*/ 5143500 h 5143500"/>
              <a:gd name="connsiteX1" fmla="*/ 1143000 w 4572000"/>
              <a:gd name="connsiteY1" fmla="*/ 0 h 5143500"/>
              <a:gd name="connsiteX2" fmla="*/ 4572000 w 4572000"/>
              <a:gd name="connsiteY2" fmla="*/ 0 h 5143500"/>
              <a:gd name="connsiteX3" fmla="*/ 3429000 w 4572000"/>
              <a:gd name="connsiteY3" fmla="*/ 5143500 h 5143500"/>
              <a:gd name="connsiteX4" fmla="*/ 0 w 4572000"/>
              <a:gd name="connsiteY4" fmla="*/ 5143500 h 5143500"/>
              <a:gd name="connsiteX0" fmla="*/ 0 w 4572000"/>
              <a:gd name="connsiteY0" fmla="*/ 5143500 h 5143500"/>
              <a:gd name="connsiteX1" fmla="*/ 6179 w 4572000"/>
              <a:gd name="connsiteY1" fmla="*/ 0 h 5143500"/>
              <a:gd name="connsiteX2" fmla="*/ 4572000 w 4572000"/>
              <a:gd name="connsiteY2" fmla="*/ 0 h 5143500"/>
              <a:gd name="connsiteX3" fmla="*/ 3429000 w 4572000"/>
              <a:gd name="connsiteY3" fmla="*/ 5143500 h 5143500"/>
              <a:gd name="connsiteX4" fmla="*/ 0 w 4572000"/>
              <a:gd name="connsiteY4" fmla="*/ 5143500 h 5143500"/>
              <a:gd name="connsiteX0" fmla="*/ 5411 w 4577411"/>
              <a:gd name="connsiteY0" fmla="*/ 5177367 h 5177367"/>
              <a:gd name="connsiteX1" fmla="*/ 301 w 4577411"/>
              <a:gd name="connsiteY1" fmla="*/ 0 h 5177367"/>
              <a:gd name="connsiteX2" fmla="*/ 4577411 w 4577411"/>
              <a:gd name="connsiteY2" fmla="*/ 33867 h 5177367"/>
              <a:gd name="connsiteX3" fmla="*/ 3434411 w 4577411"/>
              <a:gd name="connsiteY3" fmla="*/ 5177367 h 5177367"/>
              <a:gd name="connsiteX4" fmla="*/ 5411 w 4577411"/>
              <a:gd name="connsiteY4" fmla="*/ 5177367 h 5177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7411" h="5177367">
                <a:moveTo>
                  <a:pt x="5411" y="5177367"/>
                </a:moveTo>
                <a:cubicBezTo>
                  <a:pt x="7471" y="3462867"/>
                  <a:pt x="-1759" y="1714500"/>
                  <a:pt x="301" y="0"/>
                </a:cubicBezTo>
                <a:lnTo>
                  <a:pt x="4577411" y="33867"/>
                </a:lnTo>
                <a:lnTo>
                  <a:pt x="3434411" y="5177367"/>
                </a:lnTo>
                <a:lnTo>
                  <a:pt x="5411" y="5177367"/>
                </a:lnTo>
                <a:close/>
              </a:path>
            </a:pathLst>
          </a:custGeom>
          <a:noFill/>
        </p:spPr>
        <p:txBody>
          <a:bodyPr/>
          <a:lstStyle/>
          <a:p>
            <a:endParaRPr lang="en-US" dirty="0"/>
          </a:p>
        </p:txBody>
      </p:sp>
    </p:spTree>
    <p:extLst>
      <p:ext uri="{BB962C8B-B14F-4D97-AF65-F5344CB8AC3E}">
        <p14:creationId xmlns:p14="http://schemas.microsoft.com/office/powerpoint/2010/main" val="2471852006"/>
      </p:ext>
    </p:extLst>
  </p:cSld>
  <p:clrMapOvr>
    <a:masterClrMapping/>
  </p:clrMapOvr>
  <p:transition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Portfolio 1">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979614" y="612776"/>
            <a:ext cx="2132012" cy="2881313"/>
          </a:xfrm>
        </p:spPr>
        <p:txBody>
          <a:bodyPr/>
          <a:lstStyle/>
          <a:p>
            <a:endParaRPr lang="en-US"/>
          </a:p>
        </p:txBody>
      </p:sp>
    </p:spTree>
    <p:extLst>
      <p:ext uri="{BB962C8B-B14F-4D97-AF65-F5344CB8AC3E}">
        <p14:creationId xmlns:p14="http://schemas.microsoft.com/office/powerpoint/2010/main" val="2254341128"/>
      </p:ext>
    </p:extLst>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Portfolio 1">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885152" y="1650039"/>
            <a:ext cx="2707529" cy="2707529"/>
          </a:xfrm>
        </p:spPr>
        <p:txBody>
          <a:bodyPr/>
          <a:lstStyle/>
          <a:p>
            <a:endParaRPr lang="en-US"/>
          </a:p>
        </p:txBody>
      </p:sp>
    </p:spTree>
    <p:extLst>
      <p:ext uri="{BB962C8B-B14F-4D97-AF65-F5344CB8AC3E}">
        <p14:creationId xmlns:p14="http://schemas.microsoft.com/office/powerpoint/2010/main" val="3905858695"/>
      </p:ext>
    </p:extLst>
  </p:cSld>
  <p:clrMapOvr>
    <a:masterClrMapping/>
  </p:clrMapOvr>
  <p:transition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8" name="Picture Placeholder 17"/>
          <p:cNvSpPr>
            <a:spLocks noGrp="1"/>
          </p:cNvSpPr>
          <p:nvPr>
            <p:ph type="pic" sz="quarter" idx="10"/>
          </p:nvPr>
        </p:nvSpPr>
        <p:spPr>
          <a:xfrm>
            <a:off x="-793265" y="-10501"/>
            <a:ext cx="5494880" cy="5154001"/>
          </a:xfrm>
          <a:custGeom>
            <a:avLst/>
            <a:gdLst>
              <a:gd name="connsiteX0" fmla="*/ 206051 w 4666210"/>
              <a:gd name="connsiteY0" fmla="*/ 1227075 h 4376738"/>
              <a:gd name="connsiteX1" fmla="*/ 184645 w 4666210"/>
              <a:gd name="connsiteY1" fmla="*/ 1243332 h 4376738"/>
              <a:gd name="connsiteX2" fmla="*/ 182005 w 4666210"/>
              <a:gd name="connsiteY2" fmla="*/ 1240692 h 4376738"/>
              <a:gd name="connsiteX3" fmla="*/ 2151585 w 4666210"/>
              <a:gd name="connsiteY3" fmla="*/ 0 h 4376738"/>
              <a:gd name="connsiteX4" fmla="*/ 2151585 w 4666210"/>
              <a:gd name="connsiteY4" fmla="*/ 110871 h 4376738"/>
              <a:gd name="connsiteX5" fmla="*/ 2407683 w 4666210"/>
              <a:gd name="connsiteY5" fmla="*/ 18479 h 4376738"/>
              <a:gd name="connsiteX6" fmla="*/ 2389202 w 4666210"/>
              <a:gd name="connsiteY6" fmla="*/ 345810 h 4376738"/>
              <a:gd name="connsiteX7" fmla="*/ 2898758 w 4666210"/>
              <a:gd name="connsiteY7" fmla="*/ 63355 h 4376738"/>
              <a:gd name="connsiteX8" fmla="*/ 2927800 w 4666210"/>
              <a:gd name="connsiteY8" fmla="*/ 137268 h 4376738"/>
              <a:gd name="connsiteX9" fmla="*/ 3075651 w 4666210"/>
              <a:gd name="connsiteY9" fmla="*/ 298294 h 4376738"/>
              <a:gd name="connsiteX10" fmla="*/ 2964763 w 4666210"/>
              <a:gd name="connsiteY10" fmla="*/ 654663 h 4376738"/>
              <a:gd name="connsiteX11" fmla="*/ 3191819 w 4666210"/>
              <a:gd name="connsiteY11" fmla="*/ 467239 h 4376738"/>
              <a:gd name="connsiteX12" fmla="*/ 3207660 w 4666210"/>
              <a:gd name="connsiteY12" fmla="*/ 483078 h 4376738"/>
              <a:gd name="connsiteX13" fmla="*/ 3067730 w 4666210"/>
              <a:gd name="connsiteY13" fmla="*/ 659943 h 4376738"/>
              <a:gd name="connsiteX14" fmla="*/ 3400394 w 4666210"/>
              <a:gd name="connsiteY14" fmla="*/ 644104 h 4376738"/>
              <a:gd name="connsiteX15" fmla="*/ 3300067 w 4666210"/>
              <a:gd name="connsiteY15" fmla="*/ 910721 h 4376738"/>
              <a:gd name="connsiteX16" fmla="*/ 3384553 w 4666210"/>
              <a:gd name="connsiteY16" fmla="*/ 886963 h 4376738"/>
              <a:gd name="connsiteX17" fmla="*/ 3400394 w 4666210"/>
              <a:gd name="connsiteY17" fmla="*/ 902802 h 4376738"/>
              <a:gd name="connsiteX18" fmla="*/ 3220861 w 4666210"/>
              <a:gd name="connsiteY18" fmla="*/ 1106064 h 4376738"/>
              <a:gd name="connsiteX19" fmla="*/ 3236702 w 4666210"/>
              <a:gd name="connsiteY19" fmla="*/ 1121902 h 4376738"/>
              <a:gd name="connsiteX20" fmla="*/ 3442637 w 4666210"/>
              <a:gd name="connsiteY20" fmla="*/ 918640 h 4376738"/>
              <a:gd name="connsiteX21" fmla="*/ 3527123 w 4666210"/>
              <a:gd name="connsiteY21" fmla="*/ 873764 h 4376738"/>
              <a:gd name="connsiteX22" fmla="*/ 3556165 w 4666210"/>
              <a:gd name="connsiteY22" fmla="*/ 918640 h 4376738"/>
              <a:gd name="connsiteX23" fmla="*/ 3490161 w 4666210"/>
              <a:gd name="connsiteY23" fmla="*/ 1008392 h 4376738"/>
              <a:gd name="connsiteX24" fmla="*/ 3418875 w 4666210"/>
              <a:gd name="connsiteY24" fmla="*/ 1077026 h 4376738"/>
              <a:gd name="connsiteX25" fmla="*/ 3284226 w 4666210"/>
              <a:gd name="connsiteY25" fmla="*/ 1311966 h 4376738"/>
              <a:gd name="connsiteX26" fmla="*/ 3408315 w 4666210"/>
              <a:gd name="connsiteY26" fmla="*/ 1290848 h 4376738"/>
              <a:gd name="connsiteX27" fmla="*/ 4026119 w 4666210"/>
              <a:gd name="connsiteY27" fmla="*/ 929199 h 4376738"/>
              <a:gd name="connsiteX28" fmla="*/ 4102684 w 4666210"/>
              <a:gd name="connsiteY28" fmla="*/ 905441 h 4376738"/>
              <a:gd name="connsiteX29" fmla="*/ 3722497 w 4666210"/>
              <a:gd name="connsiteY29" fmla="*/ 1238052 h 4376738"/>
              <a:gd name="connsiteX30" fmla="*/ 3740978 w 4666210"/>
              <a:gd name="connsiteY30" fmla="*/ 1269729 h 4376738"/>
              <a:gd name="connsiteX31" fmla="*/ 3952193 w 4666210"/>
              <a:gd name="connsiteY31" fmla="*/ 1187897 h 4376738"/>
              <a:gd name="connsiteX32" fmla="*/ 4039320 w 4666210"/>
              <a:gd name="connsiteY32" fmla="*/ 1195816 h 4376738"/>
              <a:gd name="connsiteX33" fmla="*/ 4068362 w 4666210"/>
              <a:gd name="connsiteY33" fmla="*/ 1198456 h 4376738"/>
              <a:gd name="connsiteX34" fmla="*/ 4353502 w 4666210"/>
              <a:gd name="connsiteY34" fmla="*/ 1238052 h 4376738"/>
              <a:gd name="connsiteX35" fmla="*/ 4234694 w 4666210"/>
              <a:gd name="connsiteY35" fmla="*/ 1280288 h 4376738"/>
              <a:gd name="connsiteX36" fmla="*/ 4216212 w 4666210"/>
              <a:gd name="connsiteY36" fmla="*/ 1243332 h 4376738"/>
              <a:gd name="connsiteX37" fmla="*/ 4187170 w 4666210"/>
              <a:gd name="connsiteY37" fmla="*/ 1267090 h 4376738"/>
              <a:gd name="connsiteX38" fmla="*/ 4229413 w 4666210"/>
              <a:gd name="connsiteY38" fmla="*/ 1288208 h 4376738"/>
              <a:gd name="connsiteX39" fmla="*/ 4200371 w 4666210"/>
              <a:gd name="connsiteY39" fmla="*/ 1364761 h 4376738"/>
              <a:gd name="connsiteX40" fmla="*/ 4348222 w 4666210"/>
              <a:gd name="connsiteY40" fmla="*/ 1388519 h 4376738"/>
              <a:gd name="connsiteX41" fmla="*/ 4432708 w 4666210"/>
              <a:gd name="connsiteY41" fmla="*/ 1443954 h 4376738"/>
              <a:gd name="connsiteX42" fmla="*/ 4554156 w 4666210"/>
              <a:gd name="connsiteY42" fmla="*/ 1507309 h 4376738"/>
              <a:gd name="connsiteX43" fmla="*/ 4638642 w 4666210"/>
              <a:gd name="connsiteY43" fmla="*/ 1670974 h 4376738"/>
              <a:gd name="connsiteX44" fmla="*/ 4636002 w 4666210"/>
              <a:gd name="connsiteY44" fmla="*/ 1913833 h 4376738"/>
              <a:gd name="connsiteX45" fmla="*/ 3638011 w 4666210"/>
              <a:gd name="connsiteY45" fmla="*/ 2903747 h 4376738"/>
              <a:gd name="connsiteX46" fmla="*/ 2236071 w 4666210"/>
              <a:gd name="connsiteY46" fmla="*/ 4075804 h 4376738"/>
              <a:gd name="connsiteX47" fmla="*/ 1541702 w 4666210"/>
              <a:gd name="connsiteY47" fmla="*/ 4202513 h 4376738"/>
              <a:gd name="connsiteX48" fmla="*/ 1187917 w 4666210"/>
              <a:gd name="connsiteY48" fmla="*/ 4376738 h 4376738"/>
              <a:gd name="connsiteX49" fmla="*/ 1135113 w 4666210"/>
              <a:gd name="connsiteY49" fmla="*/ 4292266 h 4376738"/>
              <a:gd name="connsiteX50" fmla="*/ 1095510 w 4666210"/>
              <a:gd name="connsiteY50" fmla="*/ 4154997 h 4376738"/>
              <a:gd name="connsiteX51" fmla="*/ 1032145 w 4666210"/>
              <a:gd name="connsiteY51" fmla="*/ 4160277 h 4376738"/>
              <a:gd name="connsiteX52" fmla="*/ 1050627 w 4666210"/>
              <a:gd name="connsiteY52" fmla="*/ 4078444 h 4376738"/>
              <a:gd name="connsiteX53" fmla="*/ 958220 w 4666210"/>
              <a:gd name="connsiteY53" fmla="*/ 4059966 h 4376738"/>
              <a:gd name="connsiteX54" fmla="*/ 992543 w 4666210"/>
              <a:gd name="connsiteY54" fmla="*/ 3967574 h 4376738"/>
              <a:gd name="connsiteX55" fmla="*/ 995183 w 4666210"/>
              <a:gd name="connsiteY55" fmla="*/ 3524093 h 4376738"/>
              <a:gd name="connsiteX56" fmla="*/ 807729 w 4666210"/>
              <a:gd name="connsiteY56" fmla="*/ 3600646 h 4376738"/>
              <a:gd name="connsiteX57" fmla="*/ 435463 w 4666210"/>
              <a:gd name="connsiteY57" fmla="*/ 3471297 h 4376738"/>
              <a:gd name="connsiteX58" fmla="*/ 218968 w 4666210"/>
              <a:gd name="connsiteY58" fmla="*/ 3199401 h 4376738"/>
              <a:gd name="connsiteX59" fmla="*/ 2472 w 4666210"/>
              <a:gd name="connsiteY59" fmla="*/ 2795516 h 4376738"/>
              <a:gd name="connsiteX60" fmla="*/ 68477 w 4666210"/>
              <a:gd name="connsiteY60" fmla="*/ 2634490 h 4376738"/>
              <a:gd name="connsiteX61" fmla="*/ 321935 w 4666210"/>
              <a:gd name="connsiteY61" fmla="*/ 2407470 h 4376738"/>
              <a:gd name="connsiteX62" fmla="*/ 356257 w 4666210"/>
              <a:gd name="connsiteY62" fmla="*/ 2317718 h 4376738"/>
              <a:gd name="connsiteX63" fmla="*/ 501468 w 4666210"/>
              <a:gd name="connsiteY63" fmla="*/ 2167251 h 4376738"/>
              <a:gd name="connsiteX64" fmla="*/ 424902 w 4666210"/>
              <a:gd name="connsiteY64" fmla="*/ 2172531 h 4376738"/>
              <a:gd name="connsiteX65" fmla="*/ 416982 w 4666210"/>
              <a:gd name="connsiteY65" fmla="*/ 2151413 h 4376738"/>
              <a:gd name="connsiteX66" fmla="*/ 849972 w 4666210"/>
              <a:gd name="connsiteY66" fmla="*/ 1892715 h 4376738"/>
              <a:gd name="connsiteX67" fmla="*/ 839412 w 4666210"/>
              <a:gd name="connsiteY67" fmla="*/ 1871597 h 4376738"/>
              <a:gd name="connsiteX68" fmla="*/ 311374 w 4666210"/>
              <a:gd name="connsiteY68" fmla="*/ 2053741 h 4376738"/>
              <a:gd name="connsiteX69" fmla="*/ 356257 w 4666210"/>
              <a:gd name="connsiteY69" fmla="*/ 1958709 h 4376738"/>
              <a:gd name="connsiteX70" fmla="*/ 279692 w 4666210"/>
              <a:gd name="connsiteY70" fmla="*/ 1982467 h 4376738"/>
              <a:gd name="connsiteX71" fmla="*/ 411701 w 4666210"/>
              <a:gd name="connsiteY71" fmla="*/ 1850479 h 4376738"/>
              <a:gd name="connsiteX72" fmla="*/ 218968 w 4666210"/>
              <a:gd name="connsiteY72" fmla="*/ 1826721 h 4376738"/>
              <a:gd name="connsiteX73" fmla="*/ 205767 w 4666210"/>
              <a:gd name="connsiteY73" fmla="*/ 1702652 h 4376738"/>
              <a:gd name="connsiteX74" fmla="*/ 10393 w 4666210"/>
              <a:gd name="connsiteY74" fmla="*/ 1684173 h 4376738"/>
              <a:gd name="connsiteX75" fmla="*/ 221608 w 4666210"/>
              <a:gd name="connsiteY75" fmla="*/ 1504669 h 4376738"/>
              <a:gd name="connsiteX76" fmla="*/ 358898 w 4666210"/>
              <a:gd name="connsiteY76" fmla="*/ 1280288 h 4376738"/>
              <a:gd name="connsiteX77" fmla="*/ 163524 w 4666210"/>
              <a:gd name="connsiteY77" fmla="*/ 1425476 h 4376738"/>
              <a:gd name="connsiteX78" fmla="*/ 316654 w 4666210"/>
              <a:gd name="connsiteY78" fmla="*/ 1245971 h 4376738"/>
              <a:gd name="connsiteX79" fmla="*/ 498827 w 4666210"/>
              <a:gd name="connsiteY79" fmla="*/ 1092865 h 4376738"/>
              <a:gd name="connsiteX80" fmla="*/ 480346 w 4666210"/>
              <a:gd name="connsiteY80" fmla="*/ 1071747 h 4376738"/>
              <a:gd name="connsiteX81" fmla="*/ 206051 w 4666210"/>
              <a:gd name="connsiteY81" fmla="*/ 1227075 h 4376738"/>
              <a:gd name="connsiteX82" fmla="*/ 223206 w 4666210"/>
              <a:gd name="connsiteY82" fmla="*/ 1214047 h 4376738"/>
              <a:gd name="connsiteX83" fmla="*/ 411701 w 4666210"/>
              <a:gd name="connsiteY83" fmla="*/ 939758 h 4376738"/>
              <a:gd name="connsiteX84" fmla="*/ 749645 w 4666210"/>
              <a:gd name="connsiteY84" fmla="*/ 720657 h 4376738"/>
              <a:gd name="connsiteX85" fmla="*/ 1652590 w 4666210"/>
              <a:gd name="connsiteY85" fmla="*/ 158386 h 4376738"/>
              <a:gd name="connsiteX86" fmla="*/ 1715954 w 4666210"/>
              <a:gd name="connsiteY86" fmla="*/ 131989 h 4376738"/>
              <a:gd name="connsiteX87" fmla="*/ 1808361 w 4666210"/>
              <a:gd name="connsiteY87" fmla="*/ 124069 h 4376738"/>
              <a:gd name="connsiteX88" fmla="*/ 1919249 w 4666210"/>
              <a:gd name="connsiteY88" fmla="*/ 79193 h 4376738"/>
              <a:gd name="connsiteX89" fmla="*/ 2151585 w 4666210"/>
              <a:gd name="connsiteY89" fmla="*/ 0 h 437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666210" h="4376738">
                <a:moveTo>
                  <a:pt x="206051" y="1227075"/>
                </a:moveTo>
                <a:lnTo>
                  <a:pt x="184645" y="1243332"/>
                </a:lnTo>
                <a:cubicBezTo>
                  <a:pt x="184645" y="1243332"/>
                  <a:pt x="184645" y="1243332"/>
                  <a:pt x="182005" y="1240692"/>
                </a:cubicBezTo>
                <a:close/>
                <a:moveTo>
                  <a:pt x="2151585" y="0"/>
                </a:moveTo>
                <a:cubicBezTo>
                  <a:pt x="2151585" y="42236"/>
                  <a:pt x="2151585" y="68634"/>
                  <a:pt x="2151585" y="110871"/>
                </a:cubicBezTo>
                <a:cubicBezTo>
                  <a:pt x="2238711" y="79193"/>
                  <a:pt x="2315277" y="52796"/>
                  <a:pt x="2407683" y="18479"/>
                </a:cubicBezTo>
                <a:cubicBezTo>
                  <a:pt x="2320557" y="116150"/>
                  <a:pt x="2246632" y="213822"/>
                  <a:pt x="2389202" y="345810"/>
                </a:cubicBezTo>
                <a:cubicBezTo>
                  <a:pt x="2550254" y="256058"/>
                  <a:pt x="2721866" y="161026"/>
                  <a:pt x="2898758" y="63355"/>
                </a:cubicBezTo>
                <a:cubicBezTo>
                  <a:pt x="2906679" y="81833"/>
                  <a:pt x="2917240" y="110871"/>
                  <a:pt x="2927800" y="137268"/>
                </a:cubicBezTo>
                <a:cubicBezTo>
                  <a:pt x="3017567" y="124069"/>
                  <a:pt x="3102053" y="211182"/>
                  <a:pt x="3075651" y="298294"/>
                </a:cubicBezTo>
                <a:cubicBezTo>
                  <a:pt x="3043969" y="409164"/>
                  <a:pt x="3007006" y="520035"/>
                  <a:pt x="2964763" y="654663"/>
                </a:cubicBezTo>
                <a:cubicBezTo>
                  <a:pt x="3049249" y="586029"/>
                  <a:pt x="3120534" y="525314"/>
                  <a:pt x="3191819" y="467239"/>
                </a:cubicBezTo>
                <a:cubicBezTo>
                  <a:pt x="3197100" y="472519"/>
                  <a:pt x="3202380" y="477798"/>
                  <a:pt x="3207660" y="483078"/>
                </a:cubicBezTo>
                <a:cubicBezTo>
                  <a:pt x="3162777" y="541153"/>
                  <a:pt x="3117894" y="596588"/>
                  <a:pt x="3067730" y="659943"/>
                </a:cubicBezTo>
                <a:cubicBezTo>
                  <a:pt x="3186539" y="733856"/>
                  <a:pt x="3289506" y="665222"/>
                  <a:pt x="3400394" y="644104"/>
                </a:cubicBezTo>
                <a:cubicBezTo>
                  <a:pt x="3368712" y="728577"/>
                  <a:pt x="3337030" y="810409"/>
                  <a:pt x="3300067" y="910721"/>
                </a:cubicBezTo>
                <a:cubicBezTo>
                  <a:pt x="3342310" y="897522"/>
                  <a:pt x="3363432" y="892242"/>
                  <a:pt x="3384553" y="886963"/>
                </a:cubicBezTo>
                <a:cubicBezTo>
                  <a:pt x="3389833" y="892242"/>
                  <a:pt x="3395114" y="897522"/>
                  <a:pt x="3400394" y="902802"/>
                </a:cubicBezTo>
                <a:cubicBezTo>
                  <a:pt x="3342310" y="971435"/>
                  <a:pt x="3281586" y="1037430"/>
                  <a:pt x="3220861" y="1106064"/>
                </a:cubicBezTo>
                <a:cubicBezTo>
                  <a:pt x="3226142" y="1111343"/>
                  <a:pt x="3231422" y="1116623"/>
                  <a:pt x="3236702" y="1121902"/>
                </a:cubicBezTo>
                <a:cubicBezTo>
                  <a:pt x="3305347" y="1053268"/>
                  <a:pt x="3371352" y="984634"/>
                  <a:pt x="3442637" y="918640"/>
                </a:cubicBezTo>
                <a:cubicBezTo>
                  <a:pt x="3466399" y="897522"/>
                  <a:pt x="3498081" y="884323"/>
                  <a:pt x="3527123" y="873764"/>
                </a:cubicBezTo>
                <a:cubicBezTo>
                  <a:pt x="3532404" y="871124"/>
                  <a:pt x="3561446" y="910721"/>
                  <a:pt x="3556165" y="918640"/>
                </a:cubicBezTo>
                <a:cubicBezTo>
                  <a:pt x="3537684" y="950317"/>
                  <a:pt x="3513922" y="979355"/>
                  <a:pt x="3490161" y="1008392"/>
                </a:cubicBezTo>
                <a:cubicBezTo>
                  <a:pt x="3466399" y="1032150"/>
                  <a:pt x="3434717" y="1050628"/>
                  <a:pt x="3418875" y="1077026"/>
                </a:cubicBezTo>
                <a:cubicBezTo>
                  <a:pt x="3373992" y="1145660"/>
                  <a:pt x="3337030" y="1219574"/>
                  <a:pt x="3284226" y="1311966"/>
                </a:cubicBezTo>
                <a:cubicBezTo>
                  <a:pt x="3331749" y="1304046"/>
                  <a:pt x="3376632" y="1309326"/>
                  <a:pt x="3408315" y="1290848"/>
                </a:cubicBezTo>
                <a:cubicBezTo>
                  <a:pt x="3614249" y="1172058"/>
                  <a:pt x="3820184" y="1047989"/>
                  <a:pt x="4026119" y="929199"/>
                </a:cubicBezTo>
                <a:cubicBezTo>
                  <a:pt x="4049880" y="916000"/>
                  <a:pt x="4076282" y="913360"/>
                  <a:pt x="4102684" y="905441"/>
                </a:cubicBezTo>
                <a:cubicBezTo>
                  <a:pt x="3973315" y="1016311"/>
                  <a:pt x="3849226" y="1127182"/>
                  <a:pt x="3722497" y="1238052"/>
                </a:cubicBezTo>
                <a:cubicBezTo>
                  <a:pt x="3727777" y="1248611"/>
                  <a:pt x="3735698" y="1259170"/>
                  <a:pt x="3740978" y="1269729"/>
                </a:cubicBezTo>
                <a:cubicBezTo>
                  <a:pt x="3812263" y="1243332"/>
                  <a:pt x="3883549" y="1219574"/>
                  <a:pt x="3952193" y="1187897"/>
                </a:cubicBezTo>
                <a:cubicBezTo>
                  <a:pt x="3986516" y="1172058"/>
                  <a:pt x="4015558" y="1113983"/>
                  <a:pt x="4039320" y="1195816"/>
                </a:cubicBezTo>
                <a:cubicBezTo>
                  <a:pt x="4041960" y="1198456"/>
                  <a:pt x="4060441" y="1203735"/>
                  <a:pt x="4068362" y="1198456"/>
                </a:cubicBezTo>
                <a:cubicBezTo>
                  <a:pt x="4160768" y="1127182"/>
                  <a:pt x="4237334" y="1209015"/>
                  <a:pt x="4353502" y="1238052"/>
                </a:cubicBezTo>
                <a:cubicBezTo>
                  <a:pt x="4298058" y="1259170"/>
                  <a:pt x="4266376" y="1269729"/>
                  <a:pt x="4234694" y="1280288"/>
                </a:cubicBezTo>
                <a:cubicBezTo>
                  <a:pt x="4229413" y="1269729"/>
                  <a:pt x="4221493" y="1256531"/>
                  <a:pt x="4216212" y="1243332"/>
                </a:cubicBezTo>
                <a:cubicBezTo>
                  <a:pt x="4205652" y="1251251"/>
                  <a:pt x="4197731" y="1259170"/>
                  <a:pt x="4187170" y="1267090"/>
                </a:cubicBezTo>
                <a:cubicBezTo>
                  <a:pt x="4203011" y="1275009"/>
                  <a:pt x="4216212" y="1282928"/>
                  <a:pt x="4229413" y="1288208"/>
                </a:cubicBezTo>
                <a:cubicBezTo>
                  <a:pt x="4221493" y="1311966"/>
                  <a:pt x="4210932" y="1335724"/>
                  <a:pt x="4200371" y="1364761"/>
                </a:cubicBezTo>
                <a:cubicBezTo>
                  <a:pt x="4258455" y="1375320"/>
                  <a:pt x="4303339" y="1380600"/>
                  <a:pt x="4348222" y="1388519"/>
                </a:cubicBezTo>
                <a:cubicBezTo>
                  <a:pt x="4374624" y="1406997"/>
                  <a:pt x="4403666" y="1425476"/>
                  <a:pt x="4432708" y="1443954"/>
                </a:cubicBezTo>
                <a:cubicBezTo>
                  <a:pt x="4498713" y="1414917"/>
                  <a:pt x="4527755" y="1454513"/>
                  <a:pt x="4554156" y="1507309"/>
                </a:cubicBezTo>
                <a:cubicBezTo>
                  <a:pt x="4580558" y="1562744"/>
                  <a:pt x="4625442" y="1612899"/>
                  <a:pt x="4638642" y="1670974"/>
                </a:cubicBezTo>
                <a:cubicBezTo>
                  <a:pt x="4657124" y="1747528"/>
                  <a:pt x="4691446" y="1813522"/>
                  <a:pt x="4636002" y="1913833"/>
                </a:cubicBezTo>
                <a:cubicBezTo>
                  <a:pt x="4398385" y="2344116"/>
                  <a:pt x="3997077" y="2600173"/>
                  <a:pt x="3638011" y="2903747"/>
                </a:cubicBezTo>
                <a:cubicBezTo>
                  <a:pt x="3175978" y="3294433"/>
                  <a:pt x="2708665" y="3679839"/>
                  <a:pt x="2236071" y="4075804"/>
                </a:cubicBezTo>
                <a:cubicBezTo>
                  <a:pt x="2011655" y="3964934"/>
                  <a:pt x="1752917" y="4030928"/>
                  <a:pt x="1541702" y="4202513"/>
                </a:cubicBezTo>
                <a:cubicBezTo>
                  <a:pt x="1425534" y="4294905"/>
                  <a:pt x="1293524" y="4366179"/>
                  <a:pt x="1187917" y="4376738"/>
                </a:cubicBezTo>
                <a:cubicBezTo>
                  <a:pt x="1169435" y="4342421"/>
                  <a:pt x="1153594" y="4292266"/>
                  <a:pt x="1135113" y="4292266"/>
                </a:cubicBezTo>
                <a:cubicBezTo>
                  <a:pt x="1005744" y="4284346"/>
                  <a:pt x="1066468" y="4220992"/>
                  <a:pt x="1095510" y="4154997"/>
                </a:cubicBezTo>
                <a:cubicBezTo>
                  <a:pt x="1074388" y="4157637"/>
                  <a:pt x="1055907" y="4157637"/>
                  <a:pt x="1032145" y="4160277"/>
                </a:cubicBezTo>
                <a:cubicBezTo>
                  <a:pt x="1037426" y="4136519"/>
                  <a:pt x="1042706" y="4112761"/>
                  <a:pt x="1050627" y="4078444"/>
                </a:cubicBezTo>
                <a:cubicBezTo>
                  <a:pt x="1021585" y="4073165"/>
                  <a:pt x="992543" y="4067885"/>
                  <a:pt x="958220" y="4059966"/>
                </a:cubicBezTo>
                <a:cubicBezTo>
                  <a:pt x="968781" y="4030928"/>
                  <a:pt x="981982" y="3999251"/>
                  <a:pt x="992543" y="3967574"/>
                </a:cubicBezTo>
                <a:cubicBezTo>
                  <a:pt x="865814" y="3954375"/>
                  <a:pt x="865814" y="3946456"/>
                  <a:pt x="995183" y="3524093"/>
                </a:cubicBezTo>
                <a:cubicBezTo>
                  <a:pt x="929178" y="3550490"/>
                  <a:pt x="868454" y="3574248"/>
                  <a:pt x="807729" y="3600646"/>
                </a:cubicBezTo>
                <a:cubicBezTo>
                  <a:pt x="622916" y="3674559"/>
                  <a:pt x="541070" y="3637603"/>
                  <a:pt x="435463" y="3471297"/>
                </a:cubicBezTo>
                <a:cubicBezTo>
                  <a:pt x="374739" y="3373626"/>
                  <a:pt x="306094" y="3275954"/>
                  <a:pt x="218968" y="3199401"/>
                </a:cubicBezTo>
                <a:cubicBezTo>
                  <a:pt x="94879" y="3091170"/>
                  <a:pt x="39435" y="2945983"/>
                  <a:pt x="2472" y="2795516"/>
                </a:cubicBezTo>
                <a:cubicBezTo>
                  <a:pt x="-10729" y="2750640"/>
                  <a:pt x="31514" y="2674087"/>
                  <a:pt x="68477" y="2634490"/>
                </a:cubicBezTo>
                <a:cubicBezTo>
                  <a:pt x="145042" y="2552657"/>
                  <a:pt x="240089" y="2486663"/>
                  <a:pt x="321935" y="2407470"/>
                </a:cubicBezTo>
                <a:cubicBezTo>
                  <a:pt x="343056" y="2388992"/>
                  <a:pt x="337776" y="2341476"/>
                  <a:pt x="356257" y="2317718"/>
                </a:cubicBezTo>
                <a:cubicBezTo>
                  <a:pt x="401141" y="2264922"/>
                  <a:pt x="451304" y="2217407"/>
                  <a:pt x="501468" y="2167251"/>
                </a:cubicBezTo>
                <a:cubicBezTo>
                  <a:pt x="482986" y="2167251"/>
                  <a:pt x="453944" y="2169891"/>
                  <a:pt x="424902" y="2172531"/>
                </a:cubicBezTo>
                <a:cubicBezTo>
                  <a:pt x="422262" y="2167251"/>
                  <a:pt x="419622" y="2159332"/>
                  <a:pt x="416982" y="2151413"/>
                </a:cubicBezTo>
                <a:cubicBezTo>
                  <a:pt x="562192" y="2064300"/>
                  <a:pt x="704762" y="1979827"/>
                  <a:pt x="849972" y="1892715"/>
                </a:cubicBezTo>
                <a:cubicBezTo>
                  <a:pt x="847332" y="1884796"/>
                  <a:pt x="842052" y="1879516"/>
                  <a:pt x="839412" y="1871597"/>
                </a:cubicBezTo>
                <a:cubicBezTo>
                  <a:pt x="665159" y="1932312"/>
                  <a:pt x="493547" y="1990387"/>
                  <a:pt x="311374" y="2053741"/>
                </a:cubicBezTo>
                <a:cubicBezTo>
                  <a:pt x="324575" y="2024703"/>
                  <a:pt x="340416" y="1995666"/>
                  <a:pt x="356257" y="1958709"/>
                </a:cubicBezTo>
                <a:cubicBezTo>
                  <a:pt x="329855" y="1966629"/>
                  <a:pt x="308734" y="1971908"/>
                  <a:pt x="279692" y="1982467"/>
                </a:cubicBezTo>
                <a:cubicBezTo>
                  <a:pt x="258570" y="1871597"/>
                  <a:pt x="369458" y="1905914"/>
                  <a:pt x="411701" y="1850479"/>
                </a:cubicBezTo>
                <a:cubicBezTo>
                  <a:pt x="350977" y="1842559"/>
                  <a:pt x="295533" y="1837280"/>
                  <a:pt x="218968" y="1826721"/>
                </a:cubicBezTo>
                <a:cubicBezTo>
                  <a:pt x="216327" y="1797683"/>
                  <a:pt x="211047" y="1750167"/>
                  <a:pt x="205767" y="1702652"/>
                </a:cubicBezTo>
                <a:cubicBezTo>
                  <a:pt x="158243" y="1697372"/>
                  <a:pt x="97519" y="1692093"/>
                  <a:pt x="10393" y="1684173"/>
                </a:cubicBezTo>
                <a:cubicBezTo>
                  <a:pt x="86958" y="1615539"/>
                  <a:pt x="147682" y="1552185"/>
                  <a:pt x="221608" y="1504669"/>
                </a:cubicBezTo>
                <a:cubicBezTo>
                  <a:pt x="303454" y="1451873"/>
                  <a:pt x="350977" y="1383239"/>
                  <a:pt x="358898" y="1280288"/>
                </a:cubicBezTo>
                <a:cubicBezTo>
                  <a:pt x="295533" y="1325165"/>
                  <a:pt x="232168" y="1372681"/>
                  <a:pt x="163524" y="1425476"/>
                </a:cubicBezTo>
                <a:cubicBezTo>
                  <a:pt x="163524" y="1309326"/>
                  <a:pt x="250650" y="1290848"/>
                  <a:pt x="316654" y="1245971"/>
                </a:cubicBezTo>
                <a:cubicBezTo>
                  <a:pt x="382659" y="1203735"/>
                  <a:pt x="438103" y="1145660"/>
                  <a:pt x="498827" y="1092865"/>
                </a:cubicBezTo>
                <a:cubicBezTo>
                  <a:pt x="493547" y="1087585"/>
                  <a:pt x="488267" y="1079666"/>
                  <a:pt x="480346" y="1071747"/>
                </a:cubicBezTo>
                <a:lnTo>
                  <a:pt x="206051" y="1227075"/>
                </a:lnTo>
                <a:lnTo>
                  <a:pt x="223206" y="1214047"/>
                </a:lnTo>
                <a:cubicBezTo>
                  <a:pt x="300525" y="1136091"/>
                  <a:pt x="298503" y="997503"/>
                  <a:pt x="411701" y="939758"/>
                </a:cubicBezTo>
                <a:cubicBezTo>
                  <a:pt x="530510" y="879044"/>
                  <a:pt x="636117" y="791931"/>
                  <a:pt x="749645" y="720657"/>
                </a:cubicBezTo>
                <a:cubicBezTo>
                  <a:pt x="1050627" y="530594"/>
                  <a:pt x="1351608" y="345810"/>
                  <a:pt x="1652590" y="158386"/>
                </a:cubicBezTo>
                <a:cubicBezTo>
                  <a:pt x="1673711" y="145187"/>
                  <a:pt x="1689552" y="126709"/>
                  <a:pt x="1715954" y="131989"/>
                </a:cubicBezTo>
                <a:cubicBezTo>
                  <a:pt x="1744996" y="129349"/>
                  <a:pt x="1779319" y="131989"/>
                  <a:pt x="1808361" y="124069"/>
                </a:cubicBezTo>
                <a:cubicBezTo>
                  <a:pt x="1845323" y="113510"/>
                  <a:pt x="1882286" y="92392"/>
                  <a:pt x="1919249" y="79193"/>
                </a:cubicBezTo>
                <a:cubicBezTo>
                  <a:pt x="1993174" y="52796"/>
                  <a:pt x="2067099" y="29038"/>
                  <a:pt x="2151585" y="0"/>
                </a:cubicBezTo>
                <a:close/>
              </a:path>
            </a:pathLst>
          </a:custGeom>
        </p:spPr>
        <p:txBody>
          <a:bodyPr wrap="square">
            <a:noAutofit/>
          </a:bodyPr>
          <a:lstStyle/>
          <a:p>
            <a:endParaRPr lang="id-ID"/>
          </a:p>
        </p:txBody>
      </p:sp>
    </p:spTree>
    <p:extLst>
      <p:ext uri="{BB962C8B-B14F-4D97-AF65-F5344CB8AC3E}">
        <p14:creationId xmlns:p14="http://schemas.microsoft.com/office/powerpoint/2010/main" val="4282904833"/>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2852541"/>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14300"/>
            <a:ext cx="8229600" cy="742950"/>
          </a:xfrm>
          <a:prstGeom prst="rect">
            <a:avLst/>
          </a:prstGeom>
        </p:spPr>
        <p:txBody>
          <a:bodyPr vert="horz" anchor="b" anchorCtr="0">
            <a:normAutofit/>
          </a:bodyPr>
          <a:lstStyle/>
          <a:p>
            <a:r>
              <a:rPr kumimoji="0" lang="en-US"/>
              <a:t>Click to edit Master title style</a:t>
            </a:r>
          </a:p>
        </p:txBody>
      </p:sp>
      <p:sp>
        <p:nvSpPr>
          <p:cNvPr id="13" name="Text Placeholder 12"/>
          <p:cNvSpPr>
            <a:spLocks noGrp="1"/>
          </p:cNvSpPr>
          <p:nvPr>
            <p:ph type="body" idx="1"/>
          </p:nvPr>
        </p:nvSpPr>
        <p:spPr>
          <a:xfrm>
            <a:off x="457200" y="914400"/>
            <a:ext cx="8229600" cy="3682746"/>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00800" y="4767263"/>
            <a:ext cx="2289048" cy="274320"/>
          </a:xfrm>
          <a:prstGeom prst="rect">
            <a:avLst/>
          </a:prstGeom>
        </p:spPr>
        <p:txBody>
          <a:bodyPr vert="horz"/>
          <a:lstStyle>
            <a:lvl1pPr algn="l" eaLnBrk="1" latinLnBrk="0" hangingPunct="1">
              <a:defRPr kumimoji="0" sz="1400">
                <a:solidFill>
                  <a:schemeClr val="tx2"/>
                </a:solidFill>
              </a:defRPr>
            </a:lvl1pPr>
          </a:lstStyle>
          <a:p>
            <a:fld id="{D12A9479-BF6A-4554-9EF8-6090D70A9D9F}" type="datetimeFigureOut">
              <a:rPr lang="en-US" smtClean="0"/>
              <a:pPr/>
              <a:t>1/9/2019</a:t>
            </a:fld>
            <a:endParaRPr lang="en-US"/>
          </a:p>
        </p:txBody>
      </p:sp>
      <p:sp>
        <p:nvSpPr>
          <p:cNvPr id="3" name="Footer Placeholder 2"/>
          <p:cNvSpPr>
            <a:spLocks noGrp="1"/>
          </p:cNvSpPr>
          <p:nvPr>
            <p:ph type="ftr" sz="quarter" idx="3"/>
          </p:nvPr>
        </p:nvSpPr>
        <p:spPr>
          <a:xfrm>
            <a:off x="2898648" y="4767263"/>
            <a:ext cx="3505200" cy="27432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4767263"/>
            <a:ext cx="1981200" cy="274320"/>
          </a:xfrm>
          <a:prstGeom prst="rect">
            <a:avLst/>
          </a:prstGeom>
        </p:spPr>
        <p:txBody>
          <a:bodyPr vert="horz"/>
          <a:lstStyle>
            <a:lvl1pPr algn="l" eaLnBrk="1" latinLnBrk="0" hangingPunct="1">
              <a:defRPr kumimoji="0" sz="1400">
                <a:solidFill>
                  <a:schemeClr val="tx2"/>
                </a:solidFill>
              </a:defRPr>
            </a:lvl1pPr>
          </a:lstStyle>
          <a:p>
            <a:fld id="{6685EAEB-E0F5-46A3-ACB6-C26ABD0F6ECF}" type="slidenum">
              <a:rPr lang="en-US" smtClean="0"/>
              <a:pPr/>
              <a:t>‹#›</a:t>
            </a:fld>
            <a:endParaRPr lang="en-US"/>
          </a:p>
        </p:txBody>
      </p:sp>
      <p:sp>
        <p:nvSpPr>
          <p:cNvPr id="28" name="Straight Connector 27"/>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85725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 id="2147484207" r:id="rId12"/>
    <p:sldLayoutId id="2147484230" r:id="rId13"/>
    <p:sldLayoutId id="2147484248" r:id="rId14"/>
    <p:sldLayoutId id="2147484258" r:id="rId15"/>
    <p:sldLayoutId id="2147484260" r:id="rId16"/>
    <p:sldLayoutId id="2147483658" r:id="rId17"/>
    <p:sldLayoutId id="2147483656" r:id="rId18"/>
    <p:sldLayoutId id="2147483663" r:id="rId19"/>
    <p:sldLayoutId id="2147483712" r:id="rId20"/>
    <p:sldLayoutId id="2147483753" r:id="rId21"/>
  </p:sldLayoutIdLst>
  <p:transition advClick="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4.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47.jpe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0" y="2684463"/>
            <a:ext cx="4549775" cy="347662"/>
          </a:xfrm>
        </p:spPr>
        <p:txBody>
          <a:bodyPr>
            <a:normAutofit/>
          </a:bodyPr>
          <a:lstStyle/>
          <a:p>
            <a:pPr marL="0" indent="0" algn="ctr">
              <a:buNone/>
            </a:pPr>
            <a:r>
              <a:rPr lang="en-US" sz="1050" dirty="0">
                <a:solidFill>
                  <a:schemeClr val="bg1">
                    <a:lumMod val="95000"/>
                  </a:schemeClr>
                </a:solidFill>
              </a:rPr>
              <a:t>Creative Agency Presentation</a:t>
            </a:r>
          </a:p>
        </p:txBody>
      </p:sp>
      <p:sp>
        <p:nvSpPr>
          <p:cNvPr id="2" name="Title 1"/>
          <p:cNvSpPr>
            <a:spLocks noGrp="1"/>
          </p:cNvSpPr>
          <p:nvPr>
            <p:ph type="ctrTitle" idx="4294967295"/>
          </p:nvPr>
        </p:nvSpPr>
        <p:spPr>
          <a:xfrm>
            <a:off x="0" y="1938338"/>
            <a:ext cx="3629025" cy="749300"/>
          </a:xfrm>
        </p:spPr>
        <p:txBody>
          <a:bodyPr>
            <a:normAutofit/>
          </a:bodyPr>
          <a:lstStyle/>
          <a:p>
            <a:r>
              <a:rPr lang="en-US" sz="3300" dirty="0">
                <a:solidFill>
                  <a:schemeClr val="bg1"/>
                </a:solidFill>
              </a:rPr>
              <a:t>ROCKEFELLER</a:t>
            </a:r>
          </a:p>
        </p:txBody>
      </p:sp>
      <p:pic>
        <p:nvPicPr>
          <p:cNvPr id="6" name="Picture 5" descr="21314660_1760261817335744_8.jpg"/>
          <p:cNvPicPr preferRelativeResize="0">
            <a:picLocks/>
          </p:cNvPicPr>
          <p:nvPr/>
        </p:nvPicPr>
        <p:blipFill>
          <a:blip r:embed="rId3" cstate="print"/>
          <a:stretch>
            <a:fillRect/>
          </a:stretch>
        </p:blipFill>
        <p:spPr>
          <a:xfrm>
            <a:off x="0" y="0"/>
            <a:ext cx="9144000" cy="5143500"/>
          </a:xfrm>
          <a:prstGeom prst="rect">
            <a:avLst/>
          </a:prstGeom>
          <a:noFill/>
          <a:ln w="3175">
            <a:noFill/>
          </a:ln>
        </p:spPr>
      </p:pic>
      <p:sp>
        <p:nvSpPr>
          <p:cNvPr id="7" name="Rectangle 6"/>
          <p:cNvSpPr/>
          <p:nvPr/>
        </p:nvSpPr>
        <p:spPr>
          <a:xfrm>
            <a:off x="2728576" y="728326"/>
            <a:ext cx="3629241" cy="748891"/>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Subtitle 2"/>
          <p:cNvSpPr txBox="1">
            <a:spLocks/>
          </p:cNvSpPr>
          <p:nvPr/>
        </p:nvSpPr>
        <p:spPr>
          <a:xfrm>
            <a:off x="2267720" y="1534824"/>
            <a:ext cx="4550951" cy="348384"/>
          </a:xfrm>
          <a:prstGeom prst="rect">
            <a:avLst/>
          </a:prstGeom>
        </p:spPr>
        <p:txBody>
          <a:bodyPr vert="horz" lIns="91440" tIns="45720" rIns="91440" bIns="45720" rtlCol="0">
            <a:noAutofit/>
          </a:bodyPr>
          <a:lstStyle/>
          <a:p>
            <a:pPr marL="0" marR="0" lvl="0" indent="0" algn="ctr" defTabSz="914378" rtl="0" eaLnBrk="1" fontAlgn="auto"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baseline="0" noProof="0" dirty="0" smtClean="0">
                <a:ln>
                  <a:noFill/>
                </a:ln>
                <a:solidFill>
                  <a:schemeClr val="bg1">
                    <a:lumMod val="85000"/>
                  </a:schemeClr>
                </a:solidFill>
                <a:effectLst/>
                <a:uLnTx/>
                <a:uFillTx/>
                <a:latin typeface="+mn-lt"/>
                <a:ea typeface="+mn-ea"/>
                <a:cs typeface="+mn-cs"/>
              </a:rPr>
              <a:t>Breed Overview</a:t>
            </a:r>
            <a:endParaRPr kumimoji="0" lang="en-US" sz="2000" b="0" i="0" u="none" strike="noStrike" kern="1200" cap="none" spc="0" normalizeH="0" baseline="0" noProof="0" dirty="0">
              <a:ln>
                <a:noFill/>
              </a:ln>
              <a:solidFill>
                <a:schemeClr val="bg1">
                  <a:lumMod val="85000"/>
                </a:schemeClr>
              </a:solidFill>
              <a:effectLst/>
              <a:uLnTx/>
              <a:uFillTx/>
              <a:latin typeface="+mn-lt"/>
              <a:ea typeface="+mn-ea"/>
              <a:cs typeface="+mn-cs"/>
            </a:endParaRPr>
          </a:p>
        </p:txBody>
      </p:sp>
      <p:sp>
        <p:nvSpPr>
          <p:cNvPr id="9" name="Title 1"/>
          <p:cNvSpPr txBox="1">
            <a:spLocks/>
          </p:cNvSpPr>
          <p:nvPr/>
        </p:nvSpPr>
        <p:spPr>
          <a:xfrm>
            <a:off x="2728576" y="728326"/>
            <a:ext cx="3629241" cy="748891"/>
          </a:xfrm>
          <a:prstGeom prst="rect">
            <a:avLst/>
          </a:prstGeom>
        </p:spPr>
        <p:txBody>
          <a:bodyPr vert="horz" lIns="91440" tIns="45720" rIns="91440" bIns="45720" rtlCol="0" anchor="ctr">
            <a:normAutofit/>
          </a:bodyPr>
          <a:lstStyle/>
          <a:p>
            <a:pPr marL="0" marR="0" lvl="0" indent="0" algn="ctr" defTabSz="914378" rtl="0" eaLnBrk="1" fontAlgn="auto" latinLnBrk="0" hangingPunct="1">
              <a:lnSpc>
                <a:spcPct val="100000"/>
              </a:lnSpc>
              <a:spcBef>
                <a:spcPct val="0"/>
              </a:spcBef>
              <a:spcAft>
                <a:spcPts val="0"/>
              </a:spcAft>
              <a:buClrTx/>
              <a:buSzTx/>
              <a:buFontTx/>
              <a:buNone/>
              <a:tabLst/>
              <a:defRPr/>
            </a:pPr>
            <a:r>
              <a:rPr kumimoji="0" lang="en-US" sz="3300" b="0" i="0" u="none" strike="noStrike" kern="1200" cap="none" spc="0" normalizeH="0" baseline="0" noProof="0" dirty="0">
                <a:ln>
                  <a:noFill/>
                </a:ln>
                <a:solidFill>
                  <a:schemeClr val="bg1"/>
                </a:solidFill>
                <a:effectLst/>
                <a:uLnTx/>
                <a:uFillTx/>
                <a:latin typeface="+mj-lt"/>
                <a:ea typeface="+mj-ea"/>
                <a:cs typeface="+mj-cs"/>
              </a:rPr>
              <a:t>LYKOI</a:t>
            </a:r>
          </a:p>
        </p:txBody>
      </p:sp>
      <p:sp>
        <p:nvSpPr>
          <p:cNvPr id="4" name="TextBox 3">
            <a:extLst>
              <a:ext uri="{FF2B5EF4-FFF2-40B4-BE49-F238E27FC236}">
                <a16:creationId xmlns:a16="http://schemas.microsoft.com/office/drawing/2014/main" id="{8200B504-DB41-4E81-9A70-A5019EF00043}"/>
              </a:ext>
            </a:extLst>
          </p:cNvPr>
          <p:cNvSpPr txBox="1"/>
          <p:nvPr/>
        </p:nvSpPr>
        <p:spPr>
          <a:xfrm>
            <a:off x="5205677"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Martin Potgieter @</a:t>
            </a:r>
            <a:r>
              <a:rPr lang="en-US" sz="1200" dirty="0" err="1">
                <a:solidFill>
                  <a:schemeClr val="tx1">
                    <a:lumMod val="85000"/>
                    <a:lumOff val="15000"/>
                  </a:schemeClr>
                </a:solidFill>
              </a:rPr>
              <a:t>sphynx_dobby_lykoi_lobo</a:t>
            </a:r>
            <a:endParaRPr lang="en-US" sz="1200" dirty="0">
              <a:solidFill>
                <a:schemeClr val="tx1">
                  <a:lumMod val="85000"/>
                  <a:lumOff val="15000"/>
                </a:schemeClr>
              </a:solidFill>
            </a:endParaRPr>
          </a:p>
        </p:txBody>
      </p:sp>
    </p:spTree>
    <p:extLst>
      <p:ext uri="{BB962C8B-B14F-4D97-AF65-F5344CB8AC3E}">
        <p14:creationId xmlns:p14="http://schemas.microsoft.com/office/powerpoint/2010/main" val="3356156935"/>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 name="Picture 29" descr="21314660_1760261817335744_8.jpg"/>
          <p:cNvPicPr preferRelativeResize="0">
            <a:picLocks/>
          </p:cNvPicPr>
          <p:nvPr/>
        </p:nvPicPr>
        <p:blipFill>
          <a:blip r:embed="rId3" cstate="print"/>
          <a:stretch>
            <a:fillRect/>
          </a:stretch>
        </p:blipFill>
        <p:spPr>
          <a:xfrm>
            <a:off x="0" y="0"/>
            <a:ext cx="9144000" cy="5143500"/>
          </a:xfrm>
          <a:prstGeom prst="rect">
            <a:avLst/>
          </a:prstGeom>
          <a:noFill/>
          <a:ln w="3175">
            <a:noFill/>
          </a:ln>
        </p:spPr>
      </p:pic>
      <p:sp>
        <p:nvSpPr>
          <p:cNvPr id="29" name="Rectangle 28"/>
          <p:cNvSpPr/>
          <p:nvPr/>
        </p:nvSpPr>
        <p:spPr>
          <a:xfrm>
            <a:off x="0" y="0"/>
            <a:ext cx="9144000" cy="5143500"/>
          </a:xfrm>
          <a:prstGeom prst="rect">
            <a:avLst/>
          </a:prstGeom>
          <a:solidFill>
            <a:srgbClr val="CECBD4">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576436" y="1592635"/>
            <a:ext cx="1863412" cy="2361888"/>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Rectangle 21"/>
          <p:cNvSpPr/>
          <p:nvPr/>
        </p:nvSpPr>
        <p:spPr>
          <a:xfrm>
            <a:off x="3716690" y="1592635"/>
            <a:ext cx="1863412" cy="2361888"/>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 name="Rectangle 22"/>
          <p:cNvSpPr/>
          <p:nvPr/>
        </p:nvSpPr>
        <p:spPr>
          <a:xfrm>
            <a:off x="5839354" y="1592431"/>
            <a:ext cx="1863412" cy="2361888"/>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5" name="TextBox 44"/>
          <p:cNvSpPr txBox="1"/>
          <p:nvPr/>
        </p:nvSpPr>
        <p:spPr>
          <a:xfrm>
            <a:off x="1715095" y="1866914"/>
            <a:ext cx="1852637" cy="369332"/>
          </a:xfrm>
          <a:prstGeom prst="rect">
            <a:avLst/>
          </a:prstGeom>
          <a:noFill/>
        </p:spPr>
        <p:txBody>
          <a:bodyPr wrap="square" rtlCol="0">
            <a:spAutoFit/>
          </a:bodyPr>
          <a:lstStyle/>
          <a:p>
            <a:r>
              <a:rPr lang="en-US" b="1" dirty="0">
                <a:solidFill>
                  <a:schemeClr val="bg1"/>
                </a:solidFill>
              </a:rPr>
              <a:t>Patti </a:t>
            </a:r>
            <a:r>
              <a:rPr lang="en-US" b="1" dirty="0">
                <a:solidFill>
                  <a:schemeClr val="accent6"/>
                </a:solidFill>
              </a:rPr>
              <a:t>Thomas</a:t>
            </a:r>
          </a:p>
        </p:txBody>
      </p:sp>
      <p:sp>
        <p:nvSpPr>
          <p:cNvPr id="17" name="TextBox 16"/>
          <p:cNvSpPr txBox="1"/>
          <p:nvPr/>
        </p:nvSpPr>
        <p:spPr>
          <a:xfrm>
            <a:off x="3697880" y="1856028"/>
            <a:ext cx="1901031" cy="369332"/>
          </a:xfrm>
          <a:prstGeom prst="rect">
            <a:avLst/>
          </a:prstGeom>
          <a:noFill/>
        </p:spPr>
        <p:txBody>
          <a:bodyPr wrap="square" rtlCol="0">
            <a:spAutoFit/>
          </a:bodyPr>
          <a:lstStyle/>
          <a:p>
            <a:r>
              <a:rPr lang="en-US" b="1" dirty="0" smtClean="0">
                <a:solidFill>
                  <a:schemeClr val="bg1"/>
                </a:solidFill>
              </a:rPr>
              <a:t>Dr. Elena </a:t>
            </a:r>
            <a:r>
              <a:rPr lang="en-US" b="1" dirty="0" err="1" smtClean="0">
                <a:solidFill>
                  <a:schemeClr val="accent6"/>
                </a:solidFill>
              </a:rPr>
              <a:t>Maeva</a:t>
            </a:r>
            <a:endParaRPr lang="en-US" b="1" dirty="0">
              <a:solidFill>
                <a:schemeClr val="accent6"/>
              </a:solidFill>
            </a:endParaRPr>
          </a:p>
        </p:txBody>
      </p:sp>
      <p:sp>
        <p:nvSpPr>
          <p:cNvPr id="18" name="TextBox 17"/>
          <p:cNvSpPr txBox="1"/>
          <p:nvPr/>
        </p:nvSpPr>
        <p:spPr>
          <a:xfrm>
            <a:off x="5907846" y="1856028"/>
            <a:ext cx="1958639" cy="646331"/>
          </a:xfrm>
          <a:prstGeom prst="rect">
            <a:avLst/>
          </a:prstGeom>
          <a:noFill/>
        </p:spPr>
        <p:txBody>
          <a:bodyPr wrap="square" rtlCol="0">
            <a:spAutoFit/>
          </a:bodyPr>
          <a:lstStyle/>
          <a:p>
            <a:r>
              <a:rPr lang="en-US" b="1" dirty="0" smtClean="0">
                <a:solidFill>
                  <a:schemeClr val="bg1"/>
                </a:solidFill>
              </a:rPr>
              <a:t>Massimo </a:t>
            </a:r>
            <a:r>
              <a:rPr lang="en-US" b="1" dirty="0" err="1" smtClean="0">
                <a:solidFill>
                  <a:schemeClr val="accent6"/>
                </a:solidFill>
              </a:rPr>
              <a:t>Picardello</a:t>
            </a:r>
            <a:endParaRPr lang="en-US" b="1" dirty="0">
              <a:solidFill>
                <a:schemeClr val="accent6"/>
              </a:solidFill>
            </a:endParaRPr>
          </a:p>
        </p:txBody>
      </p:sp>
      <p:sp>
        <p:nvSpPr>
          <p:cNvPr id="25" name="TextBox 24"/>
          <p:cNvSpPr txBox="1"/>
          <p:nvPr/>
        </p:nvSpPr>
        <p:spPr>
          <a:xfrm>
            <a:off x="1603395" y="2247978"/>
            <a:ext cx="1794693" cy="477054"/>
          </a:xfrm>
          <a:prstGeom prst="rect">
            <a:avLst/>
          </a:prstGeom>
          <a:noFill/>
        </p:spPr>
        <p:txBody>
          <a:bodyPr wrap="square" rtlCol="0">
            <a:spAutoFit/>
          </a:bodyPr>
          <a:lstStyle/>
          <a:p>
            <a:pPr algn="ctr"/>
            <a:r>
              <a:rPr lang="en-US" sz="1250" i="1" dirty="0">
                <a:solidFill>
                  <a:schemeClr val="bg1"/>
                </a:solidFill>
              </a:rPr>
              <a:t>Founder of Original Lykoi</a:t>
            </a:r>
            <a:br>
              <a:rPr lang="en-US" sz="1250" i="1" dirty="0">
                <a:solidFill>
                  <a:schemeClr val="bg1"/>
                </a:solidFill>
              </a:rPr>
            </a:br>
            <a:endParaRPr lang="en-US" sz="1250" i="1" dirty="0">
              <a:solidFill>
                <a:schemeClr val="bg1"/>
              </a:solidFill>
            </a:endParaRPr>
          </a:p>
        </p:txBody>
      </p:sp>
      <p:sp>
        <p:nvSpPr>
          <p:cNvPr id="26" name="TextBox 25"/>
          <p:cNvSpPr txBox="1"/>
          <p:nvPr/>
        </p:nvSpPr>
        <p:spPr>
          <a:xfrm>
            <a:off x="3726161" y="2258860"/>
            <a:ext cx="1794693" cy="284693"/>
          </a:xfrm>
          <a:prstGeom prst="rect">
            <a:avLst/>
          </a:prstGeom>
          <a:noFill/>
        </p:spPr>
        <p:txBody>
          <a:bodyPr wrap="square" rtlCol="0">
            <a:spAutoFit/>
          </a:bodyPr>
          <a:lstStyle/>
          <a:p>
            <a:pPr algn="ctr"/>
            <a:r>
              <a:rPr lang="en-US" sz="1250" i="1" dirty="0" smtClean="0">
                <a:solidFill>
                  <a:schemeClr val="bg1"/>
                </a:solidFill>
              </a:rPr>
              <a:t>ME!!! </a:t>
            </a:r>
            <a:endParaRPr lang="en-US" sz="1250" i="1" dirty="0">
              <a:solidFill>
                <a:schemeClr val="bg1"/>
              </a:solidFill>
            </a:endParaRPr>
          </a:p>
        </p:txBody>
      </p:sp>
      <p:sp>
        <p:nvSpPr>
          <p:cNvPr id="27" name="TextBox 26"/>
          <p:cNvSpPr txBox="1"/>
          <p:nvPr/>
        </p:nvSpPr>
        <p:spPr>
          <a:xfrm>
            <a:off x="5826618" y="2459648"/>
            <a:ext cx="1794693" cy="284693"/>
          </a:xfrm>
          <a:prstGeom prst="rect">
            <a:avLst/>
          </a:prstGeom>
          <a:noFill/>
        </p:spPr>
        <p:txBody>
          <a:bodyPr wrap="square" rtlCol="0">
            <a:spAutoFit/>
          </a:bodyPr>
          <a:lstStyle/>
          <a:p>
            <a:pPr algn="ctr"/>
            <a:r>
              <a:rPr lang="en-US" sz="1250" i="1" dirty="0" smtClean="0">
                <a:solidFill>
                  <a:schemeClr val="bg1"/>
                </a:solidFill>
              </a:rPr>
              <a:t>Seminar moderator.</a:t>
            </a:r>
            <a:endParaRPr lang="en-US" sz="1250" i="1" dirty="0">
              <a:solidFill>
                <a:schemeClr val="bg1"/>
              </a:solidFill>
            </a:endParaRPr>
          </a:p>
        </p:txBody>
      </p:sp>
      <p:sp>
        <p:nvSpPr>
          <p:cNvPr id="14" name="TextBox 13">
            <a:extLst>
              <a:ext uri="{FF2B5EF4-FFF2-40B4-BE49-F238E27FC236}">
                <a16:creationId xmlns:a16="http://schemas.microsoft.com/office/drawing/2014/main" id="{E490C37E-7F45-432D-A3CA-D7594725D241}"/>
              </a:ext>
            </a:extLst>
          </p:cNvPr>
          <p:cNvSpPr txBox="1"/>
          <p:nvPr/>
        </p:nvSpPr>
        <p:spPr>
          <a:xfrm>
            <a:off x="4456786" y="4866501"/>
            <a:ext cx="4759157"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Martin Potgieter @</a:t>
            </a:r>
            <a:r>
              <a:rPr lang="en-US" sz="1200" dirty="0" err="1">
                <a:solidFill>
                  <a:schemeClr val="tx1">
                    <a:lumMod val="85000"/>
                    <a:lumOff val="15000"/>
                  </a:schemeClr>
                </a:solidFill>
              </a:rPr>
              <a:t>sphynx_dobby_lykoi_lobo</a:t>
            </a:r>
            <a:endParaRPr lang="en-US" sz="1200" dirty="0">
              <a:solidFill>
                <a:schemeClr val="tx1">
                  <a:lumMod val="85000"/>
                  <a:lumOff val="15000"/>
                </a:schemeClr>
              </a:solidFill>
            </a:endParaRPr>
          </a:p>
        </p:txBody>
      </p:sp>
    </p:spTree>
    <p:extLst>
      <p:ext uri="{BB962C8B-B14F-4D97-AF65-F5344CB8AC3E}">
        <p14:creationId xmlns:p14="http://schemas.microsoft.com/office/powerpoint/2010/main" val="2718161104"/>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 name="Picture 62" descr="21314660_1760261817335744_8.jpg"/>
          <p:cNvPicPr>
            <a:picLocks/>
          </p:cNvPicPr>
          <p:nvPr/>
        </p:nvPicPr>
        <p:blipFill>
          <a:blip r:embed="rId3" cstate="print"/>
          <a:stretch>
            <a:fillRect/>
          </a:stretch>
        </p:blipFill>
        <p:spPr>
          <a:xfrm>
            <a:off x="793" y="3384"/>
            <a:ext cx="9144000" cy="5148072"/>
          </a:xfrm>
          <a:prstGeom prst="rect">
            <a:avLst/>
          </a:prstGeom>
          <a:noFill/>
          <a:ln w="3175">
            <a:noFill/>
          </a:ln>
        </p:spPr>
      </p:pic>
      <p:sp>
        <p:nvSpPr>
          <p:cNvPr id="65" name="Rectangle 64"/>
          <p:cNvSpPr/>
          <p:nvPr/>
        </p:nvSpPr>
        <p:spPr>
          <a:xfrm>
            <a:off x="0" y="0"/>
            <a:ext cx="9144000" cy="5143500"/>
          </a:xfrm>
          <a:prstGeom prst="rect">
            <a:avLst/>
          </a:prstGeom>
          <a:solidFill>
            <a:srgbClr val="CECBD4">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6336" y="1592635"/>
            <a:ext cx="1863412" cy="2361888"/>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Rectangle 21"/>
          <p:cNvSpPr/>
          <p:nvPr/>
        </p:nvSpPr>
        <p:spPr>
          <a:xfrm>
            <a:off x="2606590" y="1592635"/>
            <a:ext cx="1863412" cy="2361888"/>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ectangle 22"/>
          <p:cNvSpPr/>
          <p:nvPr/>
        </p:nvSpPr>
        <p:spPr>
          <a:xfrm>
            <a:off x="4729254" y="1592431"/>
            <a:ext cx="1863412" cy="2361888"/>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p:cNvSpPr/>
          <p:nvPr/>
        </p:nvSpPr>
        <p:spPr>
          <a:xfrm>
            <a:off x="6869508" y="1592635"/>
            <a:ext cx="1863412" cy="2361888"/>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TextBox 37"/>
          <p:cNvSpPr txBox="1"/>
          <p:nvPr/>
        </p:nvSpPr>
        <p:spPr>
          <a:xfrm>
            <a:off x="581548" y="1806461"/>
            <a:ext cx="1679695" cy="769441"/>
          </a:xfrm>
          <a:prstGeom prst="rect">
            <a:avLst/>
          </a:prstGeom>
          <a:noFill/>
        </p:spPr>
        <p:txBody>
          <a:bodyPr wrap="square" rtlCol="0">
            <a:spAutoFit/>
          </a:bodyPr>
          <a:lstStyle/>
          <a:p>
            <a:r>
              <a:rPr lang="en-US" sz="2200" dirty="0">
                <a:solidFill>
                  <a:schemeClr val="bg1"/>
                </a:solidFill>
              </a:rPr>
              <a:t>Lykoi History</a:t>
            </a:r>
          </a:p>
        </p:txBody>
      </p:sp>
      <p:sp>
        <p:nvSpPr>
          <p:cNvPr id="45" name="TextBox 44"/>
          <p:cNvSpPr txBox="1"/>
          <p:nvPr/>
        </p:nvSpPr>
        <p:spPr>
          <a:xfrm>
            <a:off x="2678712" y="1809120"/>
            <a:ext cx="1868417" cy="1107996"/>
          </a:xfrm>
          <a:prstGeom prst="rect">
            <a:avLst/>
          </a:prstGeom>
          <a:noFill/>
        </p:spPr>
        <p:txBody>
          <a:bodyPr wrap="square" rtlCol="0">
            <a:spAutoFit/>
          </a:bodyPr>
          <a:lstStyle/>
          <a:p>
            <a:r>
              <a:rPr lang="en-US" sz="2200" dirty="0">
                <a:solidFill>
                  <a:schemeClr val="bg1"/>
                </a:solidFill>
              </a:rPr>
              <a:t>Research</a:t>
            </a:r>
            <a:br>
              <a:rPr lang="en-US" sz="2200" dirty="0">
                <a:solidFill>
                  <a:schemeClr val="bg1"/>
                </a:solidFill>
              </a:rPr>
            </a:br>
            <a:r>
              <a:rPr lang="en-US" sz="2200" dirty="0">
                <a:solidFill>
                  <a:schemeClr val="bg1"/>
                </a:solidFill>
              </a:rPr>
              <a:t>By Lyons</a:t>
            </a:r>
            <a:br>
              <a:rPr lang="en-US" sz="2200" dirty="0">
                <a:solidFill>
                  <a:schemeClr val="bg1"/>
                </a:solidFill>
              </a:rPr>
            </a:br>
            <a:endParaRPr lang="en-US" sz="2200" dirty="0">
              <a:solidFill>
                <a:schemeClr val="bg1"/>
              </a:solidFill>
            </a:endParaRPr>
          </a:p>
        </p:txBody>
      </p:sp>
      <p:sp>
        <p:nvSpPr>
          <p:cNvPr id="46" name="TextBox 45"/>
          <p:cNvSpPr txBox="1"/>
          <p:nvPr/>
        </p:nvSpPr>
        <p:spPr>
          <a:xfrm>
            <a:off x="2695918" y="2596099"/>
            <a:ext cx="1522225" cy="600164"/>
          </a:xfrm>
          <a:prstGeom prst="rect">
            <a:avLst/>
          </a:prstGeom>
          <a:noFill/>
        </p:spPr>
        <p:txBody>
          <a:bodyPr wrap="square" rtlCol="0">
            <a:spAutoFit/>
          </a:bodyPr>
          <a:lstStyle/>
          <a:p>
            <a:pPr>
              <a:buFont typeface="Arial" pitchFamily="34" charset="0"/>
              <a:buChar char="•"/>
            </a:pPr>
            <a:r>
              <a:rPr lang="en-US" sz="1100" dirty="0">
                <a:solidFill>
                  <a:schemeClr val="accent6">
                    <a:lumMod val="20000"/>
                    <a:lumOff val="80000"/>
                  </a:schemeClr>
                </a:solidFill>
              </a:rPr>
              <a:t>Clinical &amp; Histological Research</a:t>
            </a:r>
          </a:p>
          <a:p>
            <a:pPr>
              <a:buFont typeface="Arial" pitchFamily="34" charset="0"/>
              <a:buChar char="•"/>
            </a:pPr>
            <a:r>
              <a:rPr lang="en-US" sz="1100" dirty="0">
                <a:solidFill>
                  <a:schemeClr val="accent6">
                    <a:lumMod val="20000"/>
                    <a:lumOff val="80000"/>
                  </a:schemeClr>
                </a:solidFill>
              </a:rPr>
              <a:t>Gene Identification</a:t>
            </a:r>
          </a:p>
        </p:txBody>
      </p:sp>
      <p:sp>
        <p:nvSpPr>
          <p:cNvPr id="48" name="TextBox 47"/>
          <p:cNvSpPr txBox="1"/>
          <p:nvPr/>
        </p:nvSpPr>
        <p:spPr>
          <a:xfrm>
            <a:off x="4860035" y="1808588"/>
            <a:ext cx="1627205" cy="1138773"/>
          </a:xfrm>
          <a:prstGeom prst="rect">
            <a:avLst/>
          </a:prstGeom>
          <a:noFill/>
        </p:spPr>
        <p:txBody>
          <a:bodyPr wrap="square" rtlCol="0">
            <a:spAutoFit/>
          </a:bodyPr>
          <a:lstStyle/>
          <a:p>
            <a:r>
              <a:rPr lang="en-US" sz="2200" dirty="0">
                <a:solidFill>
                  <a:schemeClr val="bg1"/>
                </a:solidFill>
              </a:rPr>
              <a:t>Standard &amp;</a:t>
            </a:r>
          </a:p>
          <a:p>
            <a:r>
              <a:rPr lang="en-US" sz="2200" dirty="0">
                <a:solidFill>
                  <a:schemeClr val="bg1"/>
                </a:solidFill>
              </a:rPr>
              <a:t>Personality</a:t>
            </a:r>
          </a:p>
          <a:p>
            <a:endParaRPr lang="en-US" sz="2400" dirty="0">
              <a:solidFill>
                <a:schemeClr val="bg1"/>
              </a:solidFill>
            </a:endParaRPr>
          </a:p>
        </p:txBody>
      </p:sp>
      <p:sp>
        <p:nvSpPr>
          <p:cNvPr id="51" name="TextBox 50"/>
          <p:cNvSpPr txBox="1"/>
          <p:nvPr/>
        </p:nvSpPr>
        <p:spPr>
          <a:xfrm>
            <a:off x="6947123" y="1809120"/>
            <a:ext cx="1653450" cy="830997"/>
          </a:xfrm>
          <a:prstGeom prst="rect">
            <a:avLst/>
          </a:prstGeom>
          <a:noFill/>
        </p:spPr>
        <p:txBody>
          <a:bodyPr wrap="square" rtlCol="0">
            <a:spAutoFit/>
          </a:bodyPr>
          <a:lstStyle/>
          <a:p>
            <a:r>
              <a:rPr lang="en-US" sz="2200" dirty="0">
                <a:solidFill>
                  <a:schemeClr val="bg1"/>
                </a:solidFill>
              </a:rPr>
              <a:t>Lykoi Today</a:t>
            </a:r>
            <a:endParaRPr lang="en-US" sz="2400" dirty="0">
              <a:solidFill>
                <a:schemeClr val="bg1"/>
              </a:solidFill>
            </a:endParaRPr>
          </a:p>
          <a:p>
            <a:endParaRPr lang="en-US" sz="2400" dirty="0">
              <a:solidFill>
                <a:schemeClr val="bg1"/>
              </a:solidFill>
            </a:endParaRPr>
          </a:p>
        </p:txBody>
      </p:sp>
      <p:sp>
        <p:nvSpPr>
          <p:cNvPr id="13" name="TextBox 12"/>
          <p:cNvSpPr txBox="1"/>
          <p:nvPr/>
        </p:nvSpPr>
        <p:spPr>
          <a:xfrm>
            <a:off x="593940" y="2604408"/>
            <a:ext cx="1522225" cy="938719"/>
          </a:xfrm>
          <a:prstGeom prst="rect">
            <a:avLst/>
          </a:prstGeom>
          <a:noFill/>
        </p:spPr>
        <p:txBody>
          <a:bodyPr wrap="square" rtlCol="0">
            <a:spAutoFit/>
          </a:bodyPr>
          <a:lstStyle/>
          <a:p>
            <a:pPr>
              <a:buFont typeface="Arial" pitchFamily="34" charset="0"/>
              <a:buChar char="•"/>
            </a:pPr>
            <a:r>
              <a:rPr lang="en-US" sz="1100" dirty="0">
                <a:solidFill>
                  <a:schemeClr val="accent6">
                    <a:lumMod val="20000"/>
                    <a:lumOff val="80000"/>
                  </a:schemeClr>
                </a:solidFill>
              </a:rPr>
              <a:t>Timeline</a:t>
            </a:r>
          </a:p>
          <a:p>
            <a:pPr>
              <a:buFont typeface="Arial" pitchFamily="34" charset="0"/>
              <a:buChar char="•"/>
            </a:pPr>
            <a:r>
              <a:rPr lang="en-US" sz="1100" dirty="0">
                <a:solidFill>
                  <a:schemeClr val="accent6">
                    <a:lumMod val="20000"/>
                    <a:lumOff val="80000"/>
                  </a:schemeClr>
                </a:solidFill>
              </a:rPr>
              <a:t>1</a:t>
            </a:r>
            <a:r>
              <a:rPr lang="en-US" sz="1100" baseline="30000" dirty="0">
                <a:solidFill>
                  <a:schemeClr val="accent6">
                    <a:lumMod val="20000"/>
                    <a:lumOff val="80000"/>
                  </a:schemeClr>
                </a:solidFill>
              </a:rPr>
              <a:t>st</a:t>
            </a:r>
            <a:r>
              <a:rPr lang="en-US" sz="1100" dirty="0">
                <a:solidFill>
                  <a:schemeClr val="accent6">
                    <a:lumMod val="20000"/>
                    <a:lumOff val="80000"/>
                  </a:schemeClr>
                </a:solidFill>
              </a:rPr>
              <a:t> Mutations</a:t>
            </a:r>
          </a:p>
          <a:p>
            <a:pPr>
              <a:buFont typeface="Arial" pitchFamily="34" charset="0"/>
              <a:buChar char="•"/>
            </a:pPr>
            <a:r>
              <a:rPr lang="en-US" sz="1100" dirty="0">
                <a:solidFill>
                  <a:schemeClr val="accent6">
                    <a:lumMod val="20000"/>
                    <a:lumOff val="80000"/>
                  </a:schemeClr>
                </a:solidFill>
              </a:rPr>
              <a:t>Breed Foundation</a:t>
            </a:r>
          </a:p>
          <a:p>
            <a:pPr>
              <a:buFont typeface="Arial" pitchFamily="34" charset="0"/>
              <a:buChar char="•"/>
            </a:pPr>
            <a:r>
              <a:rPr lang="en-US" sz="1100" dirty="0">
                <a:solidFill>
                  <a:schemeClr val="accent6">
                    <a:lumMod val="20000"/>
                    <a:lumOff val="80000"/>
                  </a:schemeClr>
                </a:solidFill>
              </a:rPr>
              <a:t>Registry Acceptance</a:t>
            </a:r>
          </a:p>
          <a:p>
            <a:pPr>
              <a:buFont typeface="Arial" pitchFamily="34" charset="0"/>
              <a:buChar char="•"/>
            </a:pPr>
            <a:r>
              <a:rPr lang="en-US" sz="1100" dirty="0">
                <a:solidFill>
                  <a:schemeClr val="accent6">
                    <a:lumMod val="20000"/>
                    <a:lumOff val="80000"/>
                  </a:schemeClr>
                </a:solidFill>
              </a:rPr>
              <a:t>Breeder/Cat Count</a:t>
            </a:r>
          </a:p>
        </p:txBody>
      </p:sp>
      <p:sp>
        <p:nvSpPr>
          <p:cNvPr id="14" name="TextBox 13"/>
          <p:cNvSpPr txBox="1"/>
          <p:nvPr/>
        </p:nvSpPr>
        <p:spPr>
          <a:xfrm>
            <a:off x="4863212" y="2583236"/>
            <a:ext cx="1522225" cy="938719"/>
          </a:xfrm>
          <a:prstGeom prst="rect">
            <a:avLst/>
          </a:prstGeom>
          <a:noFill/>
        </p:spPr>
        <p:txBody>
          <a:bodyPr wrap="square" rtlCol="0">
            <a:spAutoFit/>
          </a:bodyPr>
          <a:lstStyle/>
          <a:p>
            <a:pPr>
              <a:buFont typeface="Arial" pitchFamily="34" charset="0"/>
              <a:buChar char="•"/>
            </a:pPr>
            <a:r>
              <a:rPr lang="en-US" sz="1100" dirty="0">
                <a:solidFill>
                  <a:schemeClr val="accent6">
                    <a:lumMod val="20000"/>
                    <a:lumOff val="80000"/>
                  </a:schemeClr>
                </a:solidFill>
              </a:rPr>
              <a:t>Scoring</a:t>
            </a:r>
          </a:p>
          <a:p>
            <a:pPr>
              <a:buFont typeface="Arial" pitchFamily="34" charset="0"/>
              <a:buChar char="•"/>
            </a:pPr>
            <a:r>
              <a:rPr lang="en-US" sz="1100" dirty="0">
                <a:solidFill>
                  <a:schemeClr val="accent6">
                    <a:lumMod val="20000"/>
                    <a:lumOff val="80000"/>
                  </a:schemeClr>
                </a:solidFill>
              </a:rPr>
              <a:t>Standard Examples</a:t>
            </a:r>
          </a:p>
          <a:p>
            <a:pPr>
              <a:buFont typeface="Arial" pitchFamily="34" charset="0"/>
              <a:buChar char="•"/>
            </a:pPr>
            <a:r>
              <a:rPr lang="en-US" sz="1100" dirty="0" err="1">
                <a:solidFill>
                  <a:schemeClr val="accent6">
                    <a:lumMod val="20000"/>
                    <a:lumOff val="80000"/>
                  </a:schemeClr>
                </a:solidFill>
              </a:rPr>
              <a:t>Roaning</a:t>
            </a:r>
            <a:r>
              <a:rPr lang="en-US" sz="1100" dirty="0">
                <a:solidFill>
                  <a:schemeClr val="accent6">
                    <a:lumMod val="20000"/>
                    <a:lumOff val="80000"/>
                  </a:schemeClr>
                </a:solidFill>
              </a:rPr>
              <a:t> &amp; Molting</a:t>
            </a:r>
          </a:p>
          <a:p>
            <a:pPr>
              <a:buFont typeface="Arial" pitchFamily="34" charset="0"/>
              <a:buChar char="•"/>
            </a:pPr>
            <a:r>
              <a:rPr lang="en-US" sz="1100" dirty="0">
                <a:solidFill>
                  <a:schemeClr val="accent6">
                    <a:lumMod val="20000"/>
                    <a:lumOff val="80000"/>
                  </a:schemeClr>
                </a:solidFill>
              </a:rPr>
              <a:t>Colors</a:t>
            </a:r>
          </a:p>
          <a:p>
            <a:pPr>
              <a:buFont typeface="Arial" pitchFamily="34" charset="0"/>
              <a:buChar char="•"/>
            </a:pPr>
            <a:r>
              <a:rPr lang="en-US" sz="1100" dirty="0">
                <a:solidFill>
                  <a:schemeClr val="accent6">
                    <a:lumMod val="20000"/>
                    <a:lumOff val="80000"/>
                  </a:schemeClr>
                </a:solidFill>
              </a:rPr>
              <a:t>Personality</a:t>
            </a:r>
          </a:p>
        </p:txBody>
      </p:sp>
      <p:sp>
        <p:nvSpPr>
          <p:cNvPr id="15" name="TextBox 14"/>
          <p:cNvSpPr txBox="1"/>
          <p:nvPr/>
        </p:nvSpPr>
        <p:spPr>
          <a:xfrm>
            <a:off x="6966545" y="2571750"/>
            <a:ext cx="1522225" cy="938719"/>
          </a:xfrm>
          <a:prstGeom prst="rect">
            <a:avLst/>
          </a:prstGeom>
          <a:noFill/>
        </p:spPr>
        <p:txBody>
          <a:bodyPr wrap="square" rtlCol="0">
            <a:spAutoFit/>
          </a:bodyPr>
          <a:lstStyle/>
          <a:p>
            <a:pPr>
              <a:buFont typeface="Arial" pitchFamily="34" charset="0"/>
              <a:buChar char="•"/>
            </a:pPr>
            <a:r>
              <a:rPr lang="en-US" sz="1100" dirty="0">
                <a:solidFill>
                  <a:schemeClr val="accent6">
                    <a:lumMod val="20000"/>
                    <a:lumOff val="80000"/>
                  </a:schemeClr>
                </a:solidFill>
              </a:rPr>
              <a:t>Registry Acceptance</a:t>
            </a:r>
          </a:p>
          <a:p>
            <a:pPr>
              <a:buFont typeface="Arial" pitchFamily="34" charset="0"/>
              <a:buChar char="•"/>
            </a:pPr>
            <a:r>
              <a:rPr lang="en-US" sz="1100" dirty="0">
                <a:solidFill>
                  <a:schemeClr val="accent6">
                    <a:lumMod val="20000"/>
                    <a:lumOff val="80000"/>
                  </a:schemeClr>
                </a:solidFill>
              </a:rPr>
              <a:t>Showing Lykoi</a:t>
            </a:r>
          </a:p>
          <a:p>
            <a:pPr>
              <a:buFont typeface="Arial" pitchFamily="34" charset="0"/>
              <a:buChar char="•"/>
            </a:pPr>
            <a:r>
              <a:rPr lang="en-US" sz="1100" dirty="0">
                <a:solidFill>
                  <a:schemeClr val="accent6">
                    <a:lumMod val="20000"/>
                    <a:lumOff val="80000"/>
                  </a:schemeClr>
                </a:solidFill>
              </a:rPr>
              <a:t>Breeder/Cat Count</a:t>
            </a:r>
          </a:p>
          <a:p>
            <a:pPr>
              <a:buFont typeface="Arial" pitchFamily="34" charset="0"/>
              <a:buChar char="•"/>
            </a:pPr>
            <a:r>
              <a:rPr lang="en-US" sz="1100" dirty="0">
                <a:solidFill>
                  <a:schemeClr val="accent6">
                    <a:lumMod val="20000"/>
                    <a:lumOff val="80000"/>
                  </a:schemeClr>
                </a:solidFill>
              </a:rPr>
              <a:t>Advancement Goals</a:t>
            </a:r>
          </a:p>
          <a:p>
            <a:pPr>
              <a:buFont typeface="Arial" pitchFamily="34" charset="0"/>
              <a:buChar char="•"/>
            </a:pPr>
            <a:r>
              <a:rPr lang="en-US" sz="1100" dirty="0">
                <a:solidFill>
                  <a:schemeClr val="accent6">
                    <a:lumMod val="20000"/>
                    <a:lumOff val="80000"/>
                  </a:schemeClr>
                </a:solidFill>
              </a:rPr>
              <a:t>In the Media</a:t>
            </a:r>
          </a:p>
        </p:txBody>
      </p:sp>
      <p:sp>
        <p:nvSpPr>
          <p:cNvPr id="16" name="TextBox 15">
            <a:extLst>
              <a:ext uri="{FF2B5EF4-FFF2-40B4-BE49-F238E27FC236}">
                <a16:creationId xmlns:a16="http://schemas.microsoft.com/office/drawing/2014/main" id="{69760621-ACDF-4738-8C67-5869CDD12494}"/>
              </a:ext>
            </a:extLst>
          </p:cNvPr>
          <p:cNvSpPr txBox="1"/>
          <p:nvPr/>
        </p:nvSpPr>
        <p:spPr>
          <a:xfrm>
            <a:off x="4470002" y="4866501"/>
            <a:ext cx="5206797"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Martin Potgieter @</a:t>
            </a:r>
            <a:r>
              <a:rPr lang="en-US" sz="1200" dirty="0" err="1">
                <a:solidFill>
                  <a:schemeClr val="tx1">
                    <a:lumMod val="85000"/>
                    <a:lumOff val="15000"/>
                  </a:schemeClr>
                </a:solidFill>
              </a:rPr>
              <a:t>sphynx_dobby_lykoi_lobo</a:t>
            </a:r>
            <a:endParaRPr lang="en-US" sz="1200" dirty="0">
              <a:solidFill>
                <a:schemeClr val="tx1">
                  <a:lumMod val="85000"/>
                  <a:lumOff val="15000"/>
                </a:schemeClr>
              </a:solidFill>
            </a:endParaRPr>
          </a:p>
        </p:txBody>
      </p:sp>
    </p:spTree>
    <p:extLst>
      <p:ext uri="{BB962C8B-B14F-4D97-AF65-F5344CB8AC3E}">
        <p14:creationId xmlns:p14="http://schemas.microsoft.com/office/powerpoint/2010/main" val="2718161104"/>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pic>
        <p:nvPicPr>
          <p:cNvPr id="123" name="Picture 122" descr="16298832_1435260849842186_7373130125761620899_n.jpg"/>
          <p:cNvPicPr>
            <a:picLocks noChangeAspect="1"/>
          </p:cNvPicPr>
          <p:nvPr/>
        </p:nvPicPr>
        <p:blipFill>
          <a:blip r:embed="rId3" cstate="print"/>
          <a:stretch>
            <a:fillRect/>
          </a:stretch>
        </p:blipFill>
        <p:spPr>
          <a:xfrm>
            <a:off x="0" y="2197982"/>
            <a:ext cx="9144000" cy="2931282"/>
          </a:xfrm>
          <a:prstGeom prst="rect">
            <a:avLst/>
          </a:prstGeom>
        </p:spPr>
      </p:pic>
      <p:sp>
        <p:nvSpPr>
          <p:cNvPr id="5" name="Title 1"/>
          <p:cNvSpPr txBox="1">
            <a:spLocks/>
          </p:cNvSpPr>
          <p:nvPr/>
        </p:nvSpPr>
        <p:spPr>
          <a:xfrm>
            <a:off x="2843789" y="178235"/>
            <a:ext cx="3456421"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Breed </a:t>
            </a:r>
            <a:r>
              <a:rPr lang="en-US" sz="2400" b="1" dirty="0">
                <a:solidFill>
                  <a:schemeClr val="bg1"/>
                </a:solidFill>
                <a:latin typeface="AlternateGothic2 BT" pitchFamily="34" charset="0"/>
              </a:rPr>
              <a:t>History</a:t>
            </a:r>
          </a:p>
        </p:txBody>
      </p:sp>
      <p:sp>
        <p:nvSpPr>
          <p:cNvPr id="4" name="TextBox 3">
            <a:extLst>
              <a:ext uri="{FF2B5EF4-FFF2-40B4-BE49-F238E27FC236}">
                <a16:creationId xmlns:a16="http://schemas.microsoft.com/office/drawing/2014/main" id="{4450569E-3441-420E-84D4-9A26A823FEB1}"/>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spTree>
    <p:extLst>
      <p:ext uri="{BB962C8B-B14F-4D97-AF65-F5344CB8AC3E}">
        <p14:creationId xmlns:p14="http://schemas.microsoft.com/office/powerpoint/2010/main" val="9408786"/>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pic>
        <p:nvPicPr>
          <p:cNvPr id="20" name="Picture 19" descr="16298832_1435260849842186_7373130125761620899_n.jpg"/>
          <p:cNvPicPr>
            <a:picLocks noChangeAspect="1"/>
          </p:cNvPicPr>
          <p:nvPr/>
        </p:nvPicPr>
        <p:blipFill>
          <a:blip r:embed="rId2" cstate="print"/>
          <a:stretch>
            <a:fillRect/>
          </a:stretch>
        </p:blipFill>
        <p:spPr>
          <a:xfrm>
            <a:off x="0" y="2197982"/>
            <a:ext cx="9144000" cy="2931282"/>
          </a:xfrm>
          <a:prstGeom prst="rect">
            <a:avLst/>
          </a:prstGeom>
        </p:spPr>
      </p:pic>
      <p:sp>
        <p:nvSpPr>
          <p:cNvPr id="26" name="Rectangle 25"/>
          <p:cNvSpPr/>
          <p:nvPr/>
        </p:nvSpPr>
        <p:spPr>
          <a:xfrm>
            <a:off x="0" y="0"/>
            <a:ext cx="9144000" cy="5143500"/>
          </a:xfrm>
          <a:prstGeom prst="rect">
            <a:avLst/>
          </a:prstGeom>
          <a:solidFill>
            <a:srgbClr val="CECBD4">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p:cNvSpPr>
            <a:spLocks noGrp="1"/>
          </p:cNvSpPr>
          <p:nvPr>
            <p:ph type="pic" sz="quarter" idx="12"/>
          </p:nvPr>
        </p:nvSpPr>
        <p:spPr>
          <a:xfrm>
            <a:off x="6415424" y="0"/>
            <a:ext cx="2728913" cy="5143500"/>
          </a:xfrm>
        </p:spPr>
      </p:sp>
      <p:sp>
        <p:nvSpPr>
          <p:cNvPr id="3" name="Picture Placeholder 2"/>
          <p:cNvSpPr>
            <a:spLocks noGrp="1"/>
          </p:cNvSpPr>
          <p:nvPr>
            <p:ph type="pic" sz="quarter" idx="11"/>
          </p:nvPr>
        </p:nvSpPr>
        <p:spPr/>
      </p:sp>
      <p:sp>
        <p:nvSpPr>
          <p:cNvPr id="2" name="Picture Placeholder 1"/>
          <p:cNvSpPr>
            <a:spLocks noGrp="1"/>
          </p:cNvSpPr>
          <p:nvPr>
            <p:ph type="pic" sz="quarter" idx="10"/>
          </p:nvPr>
        </p:nvSpPr>
        <p:spPr>
          <a:xfrm>
            <a:off x="0" y="0"/>
            <a:ext cx="2728913" cy="5143500"/>
          </a:xfrm>
        </p:spPr>
      </p:sp>
      <p:sp>
        <p:nvSpPr>
          <p:cNvPr id="41" name="Rectangle 40"/>
          <p:cNvSpPr/>
          <p:nvPr/>
        </p:nvSpPr>
        <p:spPr>
          <a:xfrm>
            <a:off x="193868" y="613111"/>
            <a:ext cx="2286000" cy="4023360"/>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2" name="Rectangle 41"/>
          <p:cNvSpPr/>
          <p:nvPr/>
        </p:nvSpPr>
        <p:spPr>
          <a:xfrm>
            <a:off x="3474720" y="613112"/>
            <a:ext cx="2286000" cy="4023360"/>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Rectangle 42"/>
          <p:cNvSpPr/>
          <p:nvPr/>
        </p:nvSpPr>
        <p:spPr>
          <a:xfrm>
            <a:off x="6703459" y="612648"/>
            <a:ext cx="2286000" cy="4023360"/>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49" name="Straight Connector 48"/>
          <p:cNvCxnSpPr/>
          <p:nvPr/>
        </p:nvCxnSpPr>
        <p:spPr>
          <a:xfrm>
            <a:off x="587527" y="2069008"/>
            <a:ext cx="9100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93868" y="772470"/>
            <a:ext cx="2786183" cy="1138773"/>
          </a:xfrm>
          <a:prstGeom prst="rect">
            <a:avLst/>
          </a:prstGeom>
          <a:noFill/>
        </p:spPr>
        <p:txBody>
          <a:bodyPr wrap="square" rtlCol="0">
            <a:spAutoFit/>
          </a:bodyPr>
          <a:lstStyle/>
          <a:p>
            <a:r>
              <a:rPr lang="en-US" sz="1100" dirty="0">
                <a:solidFill>
                  <a:schemeClr val="accent6">
                    <a:lumMod val="20000"/>
                    <a:lumOff val="80000"/>
                  </a:schemeClr>
                </a:solidFill>
              </a:rPr>
              <a:t/>
            </a:r>
            <a:br>
              <a:rPr lang="en-US" sz="1100" dirty="0">
                <a:solidFill>
                  <a:schemeClr val="accent6">
                    <a:lumMod val="20000"/>
                    <a:lumOff val="80000"/>
                  </a:schemeClr>
                </a:solidFill>
              </a:rPr>
            </a:br>
            <a:r>
              <a:rPr lang="en-US" sz="1100" dirty="0">
                <a:solidFill>
                  <a:schemeClr val="accent6">
                    <a:lumMod val="20000"/>
                    <a:lumOff val="80000"/>
                  </a:schemeClr>
                </a:solidFill>
              </a:rPr>
              <a:t/>
            </a:r>
            <a:br>
              <a:rPr lang="en-US" sz="1100" dirty="0">
                <a:solidFill>
                  <a:schemeClr val="accent6">
                    <a:lumMod val="20000"/>
                    <a:lumOff val="80000"/>
                  </a:schemeClr>
                </a:solidFill>
              </a:rPr>
            </a:br>
            <a:r>
              <a:rPr lang="en-US" sz="1200" dirty="0">
                <a:solidFill>
                  <a:schemeClr val="accent6">
                    <a:lumMod val="20000"/>
                    <a:lumOff val="80000"/>
                  </a:schemeClr>
                </a:solidFill>
              </a:rPr>
              <a:t>Original Mother of Mutants:   </a:t>
            </a:r>
            <a:br>
              <a:rPr lang="en-US" sz="1200" dirty="0">
                <a:solidFill>
                  <a:schemeClr val="accent6">
                    <a:lumMod val="20000"/>
                    <a:lumOff val="80000"/>
                  </a:schemeClr>
                </a:solidFill>
              </a:rPr>
            </a:br>
            <a:r>
              <a:rPr lang="en-US" sz="1200" dirty="0">
                <a:solidFill>
                  <a:schemeClr val="accent6">
                    <a:lumMod val="20000"/>
                    <a:lumOff val="80000"/>
                  </a:schemeClr>
                </a:solidFill>
              </a:rPr>
              <a:t>Eve </a:t>
            </a:r>
            <a:r>
              <a:rPr lang="en-US" sz="1200" dirty="0" err="1">
                <a:solidFill>
                  <a:schemeClr val="accent6">
                    <a:lumMod val="20000"/>
                    <a:lumOff val="80000"/>
                  </a:schemeClr>
                </a:solidFill>
              </a:rPr>
              <a:t>Havah</a:t>
            </a:r>
            <a:r>
              <a:rPr lang="en-US" sz="1100" dirty="0">
                <a:solidFill>
                  <a:schemeClr val="bg1"/>
                </a:solidFill>
              </a:rPr>
              <a:t/>
            </a:r>
            <a:br>
              <a:rPr lang="en-US" sz="1100" dirty="0">
                <a:solidFill>
                  <a:schemeClr val="bg1"/>
                </a:solidFill>
              </a:rPr>
            </a:br>
            <a:endParaRPr lang="en-US" sz="1100" dirty="0">
              <a:solidFill>
                <a:schemeClr val="bg1"/>
              </a:solidFill>
            </a:endParaRPr>
          </a:p>
          <a:p>
            <a:endParaRPr lang="en-US" sz="1100" dirty="0">
              <a:solidFill>
                <a:schemeClr val="bg1"/>
              </a:solidFill>
            </a:endParaRPr>
          </a:p>
        </p:txBody>
      </p:sp>
      <p:pic>
        <p:nvPicPr>
          <p:cNvPr id="22" name="Picture Placeholder 21" descr="eve.jpg"/>
          <p:cNvPicPr>
            <a:picLocks noGrp="1" noChangeAspect="1"/>
          </p:cNvPicPr>
          <p:nvPr>
            <p:ph type="pic" sz="quarter" idx="13"/>
          </p:nvPr>
        </p:nvPicPr>
        <p:blipFill>
          <a:blip r:embed="rId3" cstate="print"/>
          <a:srcRect t="6543" b="6543"/>
          <a:stretch>
            <a:fillRect/>
          </a:stretch>
        </p:blipFill>
        <p:spPr>
          <a:xfrm>
            <a:off x="85881" y="1592431"/>
            <a:ext cx="2643857" cy="1901031"/>
          </a:xfrm>
          <a:ln w="3175">
            <a:solidFill>
              <a:schemeClr val="tx1"/>
            </a:solidFill>
          </a:ln>
        </p:spPr>
      </p:pic>
      <p:pic>
        <p:nvPicPr>
          <p:cNvPr id="23" name="Picture Placeholder 22" descr="mutants.jpg"/>
          <p:cNvPicPr>
            <a:picLocks noGrp="1" noChangeAspect="1"/>
          </p:cNvPicPr>
          <p:nvPr>
            <p:ph type="pic" sz="quarter" idx="14"/>
          </p:nvPr>
        </p:nvPicPr>
        <p:blipFill>
          <a:blip r:embed="rId4" cstate="print"/>
          <a:srcRect t="1116" b="1116"/>
          <a:stretch>
            <a:fillRect/>
          </a:stretch>
        </p:blipFill>
        <p:spPr>
          <a:xfrm>
            <a:off x="2923975" y="1326168"/>
            <a:ext cx="3337560" cy="2399829"/>
          </a:xfrm>
          <a:ln w="3175">
            <a:solidFill>
              <a:schemeClr val="tx1"/>
            </a:solidFill>
          </a:ln>
        </p:spPr>
      </p:pic>
      <p:pic>
        <p:nvPicPr>
          <p:cNvPr id="24" name="Picture Placeholder 23" descr="molt.jpg"/>
          <p:cNvPicPr>
            <a:picLocks noGrp="1" noChangeAspect="1"/>
          </p:cNvPicPr>
          <p:nvPr>
            <p:ph type="pic" sz="quarter" idx="15"/>
          </p:nvPr>
        </p:nvPicPr>
        <p:blipFill>
          <a:blip r:embed="rId5" cstate="print"/>
          <a:srcRect t="10374" b="10374"/>
          <a:stretch>
            <a:fillRect/>
          </a:stretch>
        </p:blipFill>
        <p:spPr>
          <a:xfrm>
            <a:off x="6420208" y="1592431"/>
            <a:ext cx="2645138" cy="1901952"/>
          </a:xfrm>
          <a:ln w="3175">
            <a:solidFill>
              <a:schemeClr val="tx1"/>
            </a:solidFill>
          </a:ln>
        </p:spPr>
      </p:pic>
      <p:sp>
        <p:nvSpPr>
          <p:cNvPr id="28" name="TextBox 27"/>
          <p:cNvSpPr txBox="1"/>
          <p:nvPr/>
        </p:nvSpPr>
        <p:spPr>
          <a:xfrm>
            <a:off x="3472760" y="3757237"/>
            <a:ext cx="2109687" cy="646331"/>
          </a:xfrm>
          <a:prstGeom prst="rect">
            <a:avLst/>
          </a:prstGeom>
          <a:noFill/>
        </p:spPr>
        <p:txBody>
          <a:bodyPr wrap="square" rtlCol="0">
            <a:spAutoFit/>
          </a:bodyPr>
          <a:lstStyle/>
          <a:p>
            <a:r>
              <a:rPr lang="en-US" sz="1200" dirty="0">
                <a:solidFill>
                  <a:schemeClr val="bg1"/>
                </a:solidFill>
              </a:rPr>
              <a:t>Vet exams &amp; tests confirmed there was no dermatology issue.</a:t>
            </a:r>
            <a:endParaRPr lang="en-US" sz="1200" dirty="0">
              <a:solidFill>
                <a:srgbClr val="1D1D1D"/>
              </a:solidFill>
            </a:endParaRPr>
          </a:p>
        </p:txBody>
      </p:sp>
      <p:sp>
        <p:nvSpPr>
          <p:cNvPr id="29" name="TextBox 28"/>
          <p:cNvSpPr txBox="1"/>
          <p:nvPr/>
        </p:nvSpPr>
        <p:spPr>
          <a:xfrm>
            <a:off x="6732941" y="3526120"/>
            <a:ext cx="2189066" cy="1169551"/>
          </a:xfrm>
          <a:prstGeom prst="rect">
            <a:avLst/>
          </a:prstGeom>
          <a:noFill/>
        </p:spPr>
        <p:txBody>
          <a:bodyPr wrap="square" rtlCol="0">
            <a:spAutoFit/>
          </a:bodyPr>
          <a:lstStyle/>
          <a:p>
            <a:r>
              <a:rPr lang="en-US" sz="1200" dirty="0">
                <a:solidFill>
                  <a:schemeClr val="bg1"/>
                </a:solidFill>
              </a:rPr>
              <a:t>DNA tests confirmed  coat was not a result of Devon Rex allele (re) and the </a:t>
            </a:r>
            <a:r>
              <a:rPr lang="en-US" sz="1200" dirty="0" err="1">
                <a:solidFill>
                  <a:schemeClr val="bg1"/>
                </a:solidFill>
              </a:rPr>
              <a:t>Sphynx</a:t>
            </a:r>
            <a:r>
              <a:rPr lang="en-US" sz="1200" dirty="0">
                <a:solidFill>
                  <a:schemeClr val="bg1"/>
                </a:solidFill>
              </a:rPr>
              <a:t> (hr) gene encoding on Keratin 71 (KRT71)</a:t>
            </a:r>
          </a:p>
          <a:p>
            <a:pPr algn="just"/>
            <a:endParaRPr lang="en-US" sz="1000" dirty="0">
              <a:solidFill>
                <a:srgbClr val="1D1D1D"/>
              </a:solidFill>
            </a:endParaRPr>
          </a:p>
        </p:txBody>
      </p:sp>
      <p:sp>
        <p:nvSpPr>
          <p:cNvPr id="31" name="TextBox 30"/>
          <p:cNvSpPr txBox="1"/>
          <p:nvPr/>
        </p:nvSpPr>
        <p:spPr>
          <a:xfrm>
            <a:off x="288665" y="3547892"/>
            <a:ext cx="2131459" cy="830997"/>
          </a:xfrm>
          <a:prstGeom prst="rect">
            <a:avLst/>
          </a:prstGeom>
          <a:noFill/>
        </p:spPr>
        <p:txBody>
          <a:bodyPr wrap="square" rtlCol="0">
            <a:spAutoFit/>
          </a:bodyPr>
          <a:lstStyle/>
          <a:p>
            <a:r>
              <a:rPr lang="en-US" sz="1200" dirty="0">
                <a:solidFill>
                  <a:schemeClr val="bg1"/>
                </a:solidFill>
              </a:rPr>
              <a:t>Given to Patti Thomas, a </a:t>
            </a:r>
            <a:r>
              <a:rPr lang="en-US" sz="1200" dirty="0" err="1">
                <a:solidFill>
                  <a:schemeClr val="bg1"/>
                </a:solidFill>
              </a:rPr>
              <a:t>Sphynx</a:t>
            </a:r>
            <a:r>
              <a:rPr lang="en-US" sz="1200" dirty="0">
                <a:solidFill>
                  <a:schemeClr val="bg1"/>
                </a:solidFill>
              </a:rPr>
              <a:t> breeder, on September 4, 2010 due to concern about unusual coat.</a:t>
            </a:r>
          </a:p>
        </p:txBody>
      </p:sp>
      <p:sp>
        <p:nvSpPr>
          <p:cNvPr id="32" name="TextBox 31"/>
          <p:cNvSpPr txBox="1"/>
          <p:nvPr/>
        </p:nvSpPr>
        <p:spPr>
          <a:xfrm>
            <a:off x="3514027" y="670719"/>
            <a:ext cx="2786183" cy="1054135"/>
          </a:xfrm>
          <a:prstGeom prst="rect">
            <a:avLst/>
          </a:prstGeom>
          <a:noFill/>
        </p:spPr>
        <p:txBody>
          <a:bodyPr wrap="square" rtlCol="0">
            <a:spAutoFit/>
          </a:bodyPr>
          <a:lstStyle/>
          <a:p>
            <a:r>
              <a:rPr lang="en-US" sz="1100" b="1" dirty="0">
                <a:solidFill>
                  <a:schemeClr val="accent6"/>
                </a:solidFill>
              </a:rPr>
              <a:t/>
            </a:r>
            <a:br>
              <a:rPr lang="en-US" sz="1100" b="1" dirty="0">
                <a:solidFill>
                  <a:schemeClr val="accent6"/>
                </a:solidFill>
              </a:rPr>
            </a:br>
            <a:r>
              <a:rPr lang="en-US" sz="1200" dirty="0" err="1">
                <a:solidFill>
                  <a:schemeClr val="bg1"/>
                </a:solidFill>
              </a:rPr>
              <a:t>Woflie</a:t>
            </a:r>
            <a:r>
              <a:rPr lang="en-US" sz="1200" dirty="0">
                <a:solidFill>
                  <a:schemeClr val="bg1"/>
                </a:solidFill>
              </a:rPr>
              <a:t> Silver Lining (Male)</a:t>
            </a:r>
            <a:br>
              <a:rPr lang="en-US" sz="1200" dirty="0">
                <a:solidFill>
                  <a:schemeClr val="bg1"/>
                </a:solidFill>
              </a:rPr>
            </a:br>
            <a:r>
              <a:rPr lang="en-US" sz="1200" dirty="0">
                <a:solidFill>
                  <a:schemeClr val="bg1"/>
                </a:solidFill>
              </a:rPr>
              <a:t>Ray of Home (Female)</a:t>
            </a:r>
            <a:r>
              <a:rPr lang="en-US" sz="1100" dirty="0">
                <a:solidFill>
                  <a:schemeClr val="bg1"/>
                </a:solidFill>
              </a:rPr>
              <a:t/>
            </a:r>
            <a:br>
              <a:rPr lang="en-US" sz="1100" dirty="0">
                <a:solidFill>
                  <a:schemeClr val="bg1"/>
                </a:solidFill>
              </a:rPr>
            </a:br>
            <a:endParaRPr lang="en-US" sz="1100" dirty="0">
              <a:solidFill>
                <a:schemeClr val="bg1"/>
              </a:solidFill>
            </a:endParaRPr>
          </a:p>
          <a:p>
            <a:pPr>
              <a:lnSpc>
                <a:spcPct val="150000"/>
              </a:lnSpc>
            </a:pPr>
            <a:endParaRPr lang="en-US" sz="1100" dirty="0">
              <a:solidFill>
                <a:schemeClr val="bg1"/>
              </a:solidFill>
            </a:endParaRPr>
          </a:p>
        </p:txBody>
      </p:sp>
      <p:sp>
        <p:nvSpPr>
          <p:cNvPr id="33" name="TextBox 32"/>
          <p:cNvSpPr txBox="1"/>
          <p:nvPr/>
        </p:nvSpPr>
        <p:spPr>
          <a:xfrm>
            <a:off x="6753357" y="1294865"/>
            <a:ext cx="2109687" cy="276999"/>
          </a:xfrm>
          <a:prstGeom prst="rect">
            <a:avLst/>
          </a:prstGeom>
          <a:noFill/>
        </p:spPr>
        <p:txBody>
          <a:bodyPr wrap="square" rtlCol="0">
            <a:spAutoFit/>
          </a:bodyPr>
          <a:lstStyle/>
          <a:p>
            <a:r>
              <a:rPr lang="en-US" sz="1200" dirty="0">
                <a:solidFill>
                  <a:schemeClr val="bg1"/>
                </a:solidFill>
              </a:rPr>
              <a:t>Born July 4, 2010</a:t>
            </a:r>
            <a:endParaRPr lang="en-US" sz="1200" dirty="0">
              <a:solidFill>
                <a:srgbClr val="1D1D1D"/>
              </a:solidFill>
            </a:endParaRPr>
          </a:p>
        </p:txBody>
      </p:sp>
      <p:sp>
        <p:nvSpPr>
          <p:cNvPr id="19" name="Title 1"/>
          <p:cNvSpPr txBox="1">
            <a:spLocks/>
          </p:cNvSpPr>
          <p:nvPr/>
        </p:nvSpPr>
        <p:spPr>
          <a:xfrm>
            <a:off x="2728576" y="178235"/>
            <a:ext cx="3686848"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1st </a:t>
            </a:r>
            <a:r>
              <a:rPr lang="en-US" sz="2400" b="1" dirty="0">
                <a:solidFill>
                  <a:schemeClr val="bg1"/>
                </a:solidFill>
                <a:latin typeface="AlternateGothic2 BT" pitchFamily="34" charset="0"/>
              </a:rPr>
              <a:t>Mutations</a:t>
            </a:r>
          </a:p>
        </p:txBody>
      </p:sp>
      <p:sp>
        <p:nvSpPr>
          <p:cNvPr id="21" name="TextBox 20">
            <a:extLst>
              <a:ext uri="{FF2B5EF4-FFF2-40B4-BE49-F238E27FC236}">
                <a16:creationId xmlns:a16="http://schemas.microsoft.com/office/drawing/2014/main" id="{D1ABB9D9-45A0-4840-8FD9-EA39C35A1B1C}"/>
              </a:ext>
            </a:extLst>
          </p:cNvPr>
          <p:cNvSpPr txBox="1"/>
          <p:nvPr/>
        </p:nvSpPr>
        <p:spPr>
          <a:xfrm>
            <a:off x="5320891"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Brittney Gobble, Lykoicats.com</a:t>
            </a:r>
          </a:p>
        </p:txBody>
      </p:sp>
      <p:sp>
        <p:nvSpPr>
          <p:cNvPr id="5" name="TextBox 4">
            <a:extLst>
              <a:ext uri="{FF2B5EF4-FFF2-40B4-BE49-F238E27FC236}">
                <a16:creationId xmlns:a16="http://schemas.microsoft.com/office/drawing/2014/main" id="{388911A9-A21E-44D5-B08C-8C64A9D0C38C}"/>
              </a:ext>
            </a:extLst>
          </p:cNvPr>
          <p:cNvSpPr txBox="1"/>
          <p:nvPr/>
        </p:nvSpPr>
        <p:spPr>
          <a:xfrm>
            <a:off x="1867251" y="3238970"/>
            <a:ext cx="899605" cy="261610"/>
          </a:xfrm>
          <a:prstGeom prst="rect">
            <a:avLst/>
          </a:prstGeom>
          <a:noFill/>
        </p:spPr>
        <p:txBody>
          <a:bodyPr wrap="none" rtlCol="0">
            <a:spAutoFit/>
          </a:bodyPr>
          <a:lstStyle/>
          <a:p>
            <a:r>
              <a:rPr lang="en-US" sz="1100" dirty="0" err="1"/>
              <a:t>PattiThomas</a:t>
            </a:r>
            <a:endParaRPr lang="en-US" sz="1100" dirty="0"/>
          </a:p>
        </p:txBody>
      </p:sp>
      <p:sp>
        <p:nvSpPr>
          <p:cNvPr id="25" name="TextBox 24">
            <a:extLst>
              <a:ext uri="{FF2B5EF4-FFF2-40B4-BE49-F238E27FC236}">
                <a16:creationId xmlns:a16="http://schemas.microsoft.com/office/drawing/2014/main" id="{23647627-6C88-4495-8D95-A84157C883D4}"/>
              </a:ext>
            </a:extLst>
          </p:cNvPr>
          <p:cNvSpPr txBox="1"/>
          <p:nvPr/>
        </p:nvSpPr>
        <p:spPr>
          <a:xfrm>
            <a:off x="5421914" y="3464387"/>
            <a:ext cx="899605" cy="261610"/>
          </a:xfrm>
          <a:prstGeom prst="rect">
            <a:avLst/>
          </a:prstGeom>
          <a:noFill/>
        </p:spPr>
        <p:txBody>
          <a:bodyPr wrap="none" rtlCol="0">
            <a:spAutoFit/>
          </a:bodyPr>
          <a:lstStyle/>
          <a:p>
            <a:r>
              <a:rPr lang="en-US" sz="1100" dirty="0" err="1"/>
              <a:t>PattiThomas</a:t>
            </a:r>
            <a:endParaRPr lang="en-US" sz="1100" dirty="0"/>
          </a:p>
        </p:txBody>
      </p:sp>
      <p:sp>
        <p:nvSpPr>
          <p:cNvPr id="27" name="TextBox 26">
            <a:extLst>
              <a:ext uri="{FF2B5EF4-FFF2-40B4-BE49-F238E27FC236}">
                <a16:creationId xmlns:a16="http://schemas.microsoft.com/office/drawing/2014/main" id="{16A3E7A0-49A0-4DD5-885A-52C047CBB840}"/>
              </a:ext>
            </a:extLst>
          </p:cNvPr>
          <p:cNvSpPr txBox="1"/>
          <p:nvPr/>
        </p:nvSpPr>
        <p:spPr>
          <a:xfrm>
            <a:off x="8243011" y="3251946"/>
            <a:ext cx="899605" cy="261610"/>
          </a:xfrm>
          <a:prstGeom prst="rect">
            <a:avLst/>
          </a:prstGeom>
          <a:noFill/>
        </p:spPr>
        <p:txBody>
          <a:bodyPr wrap="none" rtlCol="0">
            <a:spAutoFit/>
          </a:bodyPr>
          <a:lstStyle/>
          <a:p>
            <a:r>
              <a:rPr lang="en-US" sz="1100" dirty="0" err="1"/>
              <a:t>PattiThomas</a:t>
            </a:r>
            <a:endParaRPr lang="en-US" sz="1100" dirty="0"/>
          </a:p>
        </p:txBody>
      </p:sp>
      <p:sp>
        <p:nvSpPr>
          <p:cNvPr id="30" name="TextBox 29">
            <a:extLst>
              <a:ext uri="{FF2B5EF4-FFF2-40B4-BE49-F238E27FC236}">
                <a16:creationId xmlns:a16="http://schemas.microsoft.com/office/drawing/2014/main" id="{F6F4F7A7-0EFB-47AB-95DD-47F79F6194CB}"/>
              </a:ext>
            </a:extLst>
          </p:cNvPr>
          <p:cNvSpPr txBox="1"/>
          <p:nvPr/>
        </p:nvSpPr>
        <p:spPr>
          <a:xfrm>
            <a:off x="5318133" y="4706344"/>
            <a:ext cx="4471122" cy="276999"/>
          </a:xfrm>
          <a:prstGeom prst="rect">
            <a:avLst/>
          </a:prstGeom>
          <a:noFill/>
        </p:spPr>
        <p:txBody>
          <a:bodyPr wrap="square" rtlCol="0">
            <a:spAutoFit/>
          </a:bodyPr>
          <a:lstStyle/>
          <a:p>
            <a:r>
              <a:rPr lang="en-US" sz="1200" dirty="0">
                <a:solidFill>
                  <a:schemeClr val="tx1">
                    <a:lumMod val="85000"/>
                    <a:lumOff val="15000"/>
                  </a:schemeClr>
                </a:solidFill>
              </a:rPr>
              <a:t>Photos Credit:  Patti Thomas, </a:t>
            </a:r>
            <a:r>
              <a:rPr lang="en-US" sz="1200" dirty="0" err="1">
                <a:solidFill>
                  <a:schemeClr val="tx1">
                    <a:lumMod val="85000"/>
                    <a:lumOff val="15000"/>
                  </a:schemeClr>
                </a:solidFill>
              </a:rPr>
              <a:t>Katitudz</a:t>
            </a:r>
            <a:r>
              <a:rPr lang="en-US" sz="1200" dirty="0">
                <a:solidFill>
                  <a:schemeClr val="tx1">
                    <a:lumMod val="85000"/>
                    <a:lumOff val="15000"/>
                  </a:schemeClr>
                </a:solidFill>
              </a:rPr>
              <a:t> </a:t>
            </a:r>
            <a:r>
              <a:rPr lang="en-US" sz="1200" dirty="0" err="1">
                <a:solidFill>
                  <a:schemeClr val="tx1">
                    <a:lumMod val="85000"/>
                    <a:lumOff val="15000"/>
                  </a:schemeClr>
                </a:solidFill>
              </a:rPr>
              <a:t>Lykoi</a:t>
            </a:r>
            <a:endParaRPr lang="en-US" sz="1200" dirty="0">
              <a:solidFill>
                <a:schemeClr val="tx1">
                  <a:lumMod val="85000"/>
                  <a:lumOff val="15000"/>
                </a:schemeClr>
              </a:solidFill>
            </a:endParaRPr>
          </a:p>
        </p:txBody>
      </p:sp>
    </p:spTree>
    <p:extLst>
      <p:ext uri="{BB962C8B-B14F-4D97-AF65-F5344CB8AC3E}">
        <p14:creationId xmlns:p14="http://schemas.microsoft.com/office/powerpoint/2010/main" val="1240346116"/>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showMasterSp="0" show="0">
  <p:cSld>
    <p:bg>
      <p:bgPr>
        <a:solidFill>
          <a:srgbClr val="CECBD4"/>
        </a:solidFill>
        <a:effectLst/>
      </p:bgPr>
    </p:bg>
    <p:spTree>
      <p:nvGrpSpPr>
        <p:cNvPr id="1" name=""/>
        <p:cNvGrpSpPr/>
        <p:nvPr/>
      </p:nvGrpSpPr>
      <p:grpSpPr>
        <a:xfrm>
          <a:off x="0" y="0"/>
          <a:ext cx="0" cy="0"/>
          <a:chOff x="0" y="0"/>
          <a:chExt cx="0" cy="0"/>
        </a:xfrm>
      </p:grpSpPr>
      <p:pic>
        <p:nvPicPr>
          <p:cNvPr id="10" name="Picture 9" descr="16298832_1435260849842186_7373130125761620899_n.jpg"/>
          <p:cNvPicPr>
            <a:picLocks noChangeAspect="1"/>
          </p:cNvPicPr>
          <p:nvPr/>
        </p:nvPicPr>
        <p:blipFill>
          <a:blip r:embed="rId2" cstate="print"/>
          <a:stretch>
            <a:fillRect/>
          </a:stretch>
        </p:blipFill>
        <p:spPr>
          <a:xfrm>
            <a:off x="0" y="2197982"/>
            <a:ext cx="9144000" cy="2931282"/>
          </a:xfrm>
          <a:prstGeom prst="rect">
            <a:avLst/>
          </a:prstGeom>
        </p:spPr>
      </p:pic>
      <p:sp>
        <p:nvSpPr>
          <p:cNvPr id="7" name="Rectangle 6"/>
          <p:cNvSpPr/>
          <p:nvPr/>
        </p:nvSpPr>
        <p:spPr>
          <a:xfrm>
            <a:off x="0" y="0"/>
            <a:ext cx="9144000" cy="5143500"/>
          </a:xfrm>
          <a:prstGeom prst="rect">
            <a:avLst/>
          </a:prstGeom>
          <a:solidFill>
            <a:srgbClr val="CECBD4">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txBox="1">
            <a:spLocks/>
          </p:cNvSpPr>
          <p:nvPr/>
        </p:nvSpPr>
        <p:spPr>
          <a:xfrm>
            <a:off x="2843789" y="178235"/>
            <a:ext cx="3456421"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Breed </a:t>
            </a:r>
            <a:r>
              <a:rPr lang="en-US" sz="2400" b="1" dirty="0">
                <a:solidFill>
                  <a:schemeClr val="bg1"/>
                </a:solidFill>
                <a:latin typeface="AlternateGothic2 BT" pitchFamily="34" charset="0"/>
              </a:rPr>
              <a:t>History</a:t>
            </a:r>
          </a:p>
        </p:txBody>
      </p:sp>
      <p:sp>
        <p:nvSpPr>
          <p:cNvPr id="15" name="TextBox 14"/>
          <p:cNvSpPr txBox="1"/>
          <p:nvPr/>
        </p:nvSpPr>
        <p:spPr>
          <a:xfrm>
            <a:off x="838898" y="922919"/>
            <a:ext cx="7661731" cy="6001643"/>
          </a:xfrm>
          <a:prstGeom prst="rect">
            <a:avLst/>
          </a:prstGeom>
          <a:noFill/>
        </p:spPr>
        <p:txBody>
          <a:bodyPr wrap="square" rtlCol="0">
            <a:spAutoFit/>
          </a:bodyPr>
          <a:lstStyle/>
          <a:p>
            <a:r>
              <a:rPr lang="en-US" dirty="0"/>
              <a:t>“</a:t>
            </a:r>
            <a:r>
              <a:rPr lang="en-US" dirty="0" err="1"/>
              <a:t>Lykoi</a:t>
            </a:r>
            <a:r>
              <a:rPr lang="en-US" dirty="0"/>
              <a:t>”, which in Greek, roughly translates to “wolf”,  is a breed derived from a naturally occurring mutation found in the feral cat population.</a:t>
            </a:r>
          </a:p>
          <a:p>
            <a:endParaRPr lang="en-US" dirty="0"/>
          </a:p>
          <a:p>
            <a:r>
              <a:rPr lang="en-US" dirty="0"/>
              <a:t>The breed was named in 2010 by Patti Thomas,  who found the 1</a:t>
            </a:r>
            <a:r>
              <a:rPr lang="en-US" baseline="30000" dirty="0"/>
              <a:t>st</a:t>
            </a:r>
            <a:r>
              <a:rPr lang="en-US" dirty="0"/>
              <a:t> documented mutations in Virginia, USA.</a:t>
            </a:r>
          </a:p>
          <a:p>
            <a:endParaRPr lang="en-US" dirty="0"/>
          </a:p>
          <a:p>
            <a:r>
              <a:rPr lang="en-US" dirty="0"/>
              <a:t>Genetic and health testing was done on the mutations to ensure no disease or disorder was the cause of hair loss.</a:t>
            </a:r>
            <a:br>
              <a:rPr lang="en-US" dirty="0"/>
            </a:br>
            <a:r>
              <a:rPr lang="en-US" sz="1400" dirty="0"/>
              <a:t>This included tests for infectious diseases, Sphynx/Devon genes, DNA test for genetic diseases, color and blood type as well as skin biopsies and echocardiograms.  They were found to be healthy and the hair pattern was not from any disease or disorder.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cxnSp>
        <p:nvCxnSpPr>
          <p:cNvPr id="25" name="Straight Connector 24"/>
          <p:cNvCxnSpPr/>
          <p:nvPr/>
        </p:nvCxnSpPr>
        <p:spPr>
          <a:xfrm>
            <a:off x="942759" y="1650038"/>
            <a:ext cx="7316089"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942759" y="2456536"/>
            <a:ext cx="7316089"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BFD516B-9091-4AF4-B2A9-3BD486757409}"/>
              </a:ext>
            </a:extLst>
          </p:cNvPr>
          <p:cNvSpPr txBox="1"/>
          <p:nvPr/>
        </p:nvSpPr>
        <p:spPr>
          <a:xfrm>
            <a:off x="5320891"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Brittney Gobble, Lykoicats.com</a:t>
            </a:r>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showMasterSp="0" show="0">
  <p:cSld>
    <p:bg>
      <p:bgPr>
        <a:solidFill>
          <a:srgbClr val="CECBD4"/>
        </a:solidFill>
        <a:effectLst/>
      </p:bgPr>
    </p:bg>
    <p:spTree>
      <p:nvGrpSpPr>
        <p:cNvPr id="1" name=""/>
        <p:cNvGrpSpPr/>
        <p:nvPr/>
      </p:nvGrpSpPr>
      <p:grpSpPr>
        <a:xfrm>
          <a:off x="0" y="0"/>
          <a:ext cx="0" cy="0"/>
          <a:chOff x="0" y="0"/>
          <a:chExt cx="0" cy="0"/>
        </a:xfrm>
      </p:grpSpPr>
      <p:pic>
        <p:nvPicPr>
          <p:cNvPr id="10" name="Picture 9" descr="16298832_1435260849842186_7373130125761620899_n.jpg"/>
          <p:cNvPicPr>
            <a:picLocks noChangeAspect="1"/>
          </p:cNvPicPr>
          <p:nvPr/>
        </p:nvPicPr>
        <p:blipFill>
          <a:blip r:embed="rId2" cstate="print"/>
          <a:stretch>
            <a:fillRect/>
          </a:stretch>
        </p:blipFill>
        <p:spPr>
          <a:xfrm>
            <a:off x="0" y="2197982"/>
            <a:ext cx="9144000" cy="2931282"/>
          </a:xfrm>
          <a:prstGeom prst="rect">
            <a:avLst/>
          </a:prstGeom>
        </p:spPr>
      </p:pic>
      <p:sp>
        <p:nvSpPr>
          <p:cNvPr id="7" name="Rectangle 6"/>
          <p:cNvSpPr/>
          <p:nvPr/>
        </p:nvSpPr>
        <p:spPr>
          <a:xfrm>
            <a:off x="0" y="0"/>
            <a:ext cx="9144000" cy="5143500"/>
          </a:xfrm>
          <a:prstGeom prst="rect">
            <a:avLst/>
          </a:prstGeom>
          <a:solidFill>
            <a:srgbClr val="CECBD4">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txBox="1">
            <a:spLocks/>
          </p:cNvSpPr>
          <p:nvPr/>
        </p:nvSpPr>
        <p:spPr>
          <a:xfrm>
            <a:off x="2843789" y="178235"/>
            <a:ext cx="3456421"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Breed </a:t>
            </a:r>
            <a:r>
              <a:rPr lang="en-US" sz="2400" b="1" dirty="0">
                <a:solidFill>
                  <a:schemeClr val="bg1"/>
                </a:solidFill>
                <a:latin typeface="AlternateGothic2 BT" pitchFamily="34" charset="0"/>
              </a:rPr>
              <a:t>History</a:t>
            </a:r>
          </a:p>
        </p:txBody>
      </p:sp>
      <p:sp>
        <p:nvSpPr>
          <p:cNvPr id="15" name="TextBox 14"/>
          <p:cNvSpPr txBox="1"/>
          <p:nvPr/>
        </p:nvSpPr>
        <p:spPr>
          <a:xfrm>
            <a:off x="894966" y="906561"/>
            <a:ext cx="7661731" cy="6186309"/>
          </a:xfrm>
          <a:prstGeom prst="rect">
            <a:avLst/>
          </a:prstGeom>
          <a:noFill/>
        </p:spPr>
        <p:txBody>
          <a:bodyPr wrap="square" rtlCol="0">
            <a:spAutoFit/>
          </a:bodyPr>
          <a:lstStyle/>
          <a:p>
            <a:endParaRPr lang="en-US" dirty="0"/>
          </a:p>
          <a:p>
            <a:r>
              <a:rPr lang="en-US" dirty="0"/>
              <a:t>The first intentionally bred litter of “Lykoi” was done in 2011 between the natural mutations found in Virginia and an additional pair found in Tennessee, USA.</a:t>
            </a:r>
          </a:p>
          <a:p>
            <a:endParaRPr lang="en-US" dirty="0"/>
          </a:p>
          <a:p>
            <a:r>
              <a:rPr lang="en-US" dirty="0"/>
              <a:t>It was determined that the “Lykoi” was indeed a natural mutation.</a:t>
            </a:r>
          </a:p>
          <a:p>
            <a:endParaRPr lang="en-US" dirty="0"/>
          </a:p>
          <a:p>
            <a:r>
              <a:rPr lang="en-US" dirty="0"/>
              <a:t>Through further </a:t>
            </a:r>
            <a:r>
              <a:rPr lang="en-US" dirty="0" err="1"/>
              <a:t>breedings</a:t>
            </a:r>
            <a:r>
              <a:rPr lang="en-US" dirty="0"/>
              <a:t>, it was determined that the “Lykoi” was a recessive trait.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cxnSp>
        <p:nvCxnSpPr>
          <p:cNvPr id="25" name="Straight Connector 24"/>
          <p:cNvCxnSpPr/>
          <p:nvPr/>
        </p:nvCxnSpPr>
        <p:spPr>
          <a:xfrm>
            <a:off x="942759" y="2283715"/>
            <a:ext cx="7316089"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42759" y="3663623"/>
            <a:ext cx="7316089"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49D3F39-EE1A-4893-9E1B-A5BED4380095}"/>
              </a:ext>
            </a:extLst>
          </p:cNvPr>
          <p:cNvSpPr txBox="1"/>
          <p:nvPr/>
        </p:nvSpPr>
        <p:spPr>
          <a:xfrm>
            <a:off x="5320891"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Brittney Gobble, Lykoicats.com</a:t>
            </a:r>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pic>
        <p:nvPicPr>
          <p:cNvPr id="123" name="Picture 122" descr="16298832_1435260849842186_7373130125761620899_n.jpg"/>
          <p:cNvPicPr>
            <a:picLocks noChangeAspect="1"/>
          </p:cNvPicPr>
          <p:nvPr/>
        </p:nvPicPr>
        <p:blipFill>
          <a:blip r:embed="rId3" cstate="print"/>
          <a:stretch>
            <a:fillRect/>
          </a:stretch>
        </p:blipFill>
        <p:spPr>
          <a:xfrm>
            <a:off x="0" y="2197982"/>
            <a:ext cx="9144000" cy="2931282"/>
          </a:xfrm>
          <a:prstGeom prst="rect">
            <a:avLst/>
          </a:prstGeom>
        </p:spPr>
      </p:pic>
      <p:sp>
        <p:nvSpPr>
          <p:cNvPr id="124" name="Rectangle 123"/>
          <p:cNvSpPr/>
          <p:nvPr/>
        </p:nvSpPr>
        <p:spPr>
          <a:xfrm>
            <a:off x="0" y="0"/>
            <a:ext cx="9144000" cy="5143500"/>
          </a:xfrm>
          <a:prstGeom prst="rect">
            <a:avLst/>
          </a:prstGeom>
          <a:solidFill>
            <a:srgbClr val="CECBD4">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4" name="Straight Connector 113"/>
          <p:cNvCxnSpPr>
            <a:stCxn id="90" idx="4"/>
          </p:cNvCxnSpPr>
          <p:nvPr/>
        </p:nvCxnSpPr>
        <p:spPr>
          <a:xfrm>
            <a:off x="8043772" y="1001959"/>
            <a:ext cx="0" cy="1310951"/>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6606970" y="1010676"/>
            <a:ext cx="1" cy="380524"/>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88" idx="4"/>
          </p:cNvCxnSpPr>
          <p:nvPr/>
        </p:nvCxnSpPr>
        <p:spPr>
          <a:xfrm>
            <a:off x="5292091" y="1006748"/>
            <a:ext cx="0" cy="1306163"/>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855289" y="1010675"/>
            <a:ext cx="1" cy="380524"/>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115581" y="1006749"/>
            <a:ext cx="1" cy="384451"/>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41136" y="1391200"/>
            <a:ext cx="748891" cy="748891"/>
          </a:xfrm>
          <a:prstGeom prst="rect">
            <a:avLst/>
          </a:prstGeom>
          <a:solidFill>
            <a:srgbClr val="1D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14"/>
          <p:cNvSpPr/>
          <p:nvPr/>
        </p:nvSpPr>
        <p:spPr>
          <a:xfrm>
            <a:off x="3480844" y="1391199"/>
            <a:ext cx="748891" cy="748891"/>
          </a:xfrm>
          <a:prstGeom prst="rect">
            <a:avLst/>
          </a:prstGeom>
          <a:solidFill>
            <a:srgbClr val="1D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Rectangle 15"/>
          <p:cNvSpPr/>
          <p:nvPr/>
        </p:nvSpPr>
        <p:spPr>
          <a:xfrm>
            <a:off x="6232525" y="1391198"/>
            <a:ext cx="748891" cy="748891"/>
          </a:xfrm>
          <a:prstGeom prst="rect">
            <a:avLst/>
          </a:prstGeom>
          <a:solidFill>
            <a:srgbClr val="1D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Rectangle 18"/>
          <p:cNvSpPr/>
          <p:nvPr/>
        </p:nvSpPr>
        <p:spPr>
          <a:xfrm>
            <a:off x="4917646" y="2053287"/>
            <a:ext cx="748891" cy="748891"/>
          </a:xfrm>
          <a:prstGeom prst="rect">
            <a:avLst/>
          </a:prstGeom>
          <a:solidFill>
            <a:srgbClr val="1D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Rectangle 19"/>
          <p:cNvSpPr/>
          <p:nvPr/>
        </p:nvSpPr>
        <p:spPr>
          <a:xfrm>
            <a:off x="7669327" y="2053287"/>
            <a:ext cx="748891" cy="748891"/>
          </a:xfrm>
          <a:prstGeom prst="rect">
            <a:avLst/>
          </a:prstGeom>
          <a:solidFill>
            <a:srgbClr val="1D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2" name="TextBox 71"/>
          <p:cNvSpPr txBox="1"/>
          <p:nvPr/>
        </p:nvSpPr>
        <p:spPr>
          <a:xfrm>
            <a:off x="511384" y="2226108"/>
            <a:ext cx="1208393" cy="1546577"/>
          </a:xfrm>
          <a:prstGeom prst="rect">
            <a:avLst/>
          </a:prstGeom>
          <a:noFill/>
        </p:spPr>
        <p:txBody>
          <a:bodyPr wrap="square" rtlCol="0">
            <a:spAutoFit/>
          </a:bodyPr>
          <a:lstStyle/>
          <a:p>
            <a:pPr algn="ctr"/>
            <a:r>
              <a:rPr lang="en-US" sz="1050" dirty="0">
                <a:solidFill>
                  <a:srgbClr val="1D1D1D"/>
                </a:solidFill>
              </a:rPr>
              <a:t>The original 2 mutant kittens and mother  presented by local VA rescue  to Patti Thomas, a </a:t>
            </a:r>
            <a:r>
              <a:rPr lang="en-US" sz="1050" dirty="0" err="1">
                <a:solidFill>
                  <a:srgbClr val="1D1D1D"/>
                </a:solidFill>
              </a:rPr>
              <a:t>Sphynx</a:t>
            </a:r>
            <a:r>
              <a:rPr lang="en-US" sz="1050" dirty="0">
                <a:solidFill>
                  <a:srgbClr val="1D1D1D"/>
                </a:solidFill>
              </a:rPr>
              <a:t> breeder.  Mutation named “Lykoi” by Patti Thomas.</a:t>
            </a:r>
          </a:p>
        </p:txBody>
      </p:sp>
      <p:cxnSp>
        <p:nvCxnSpPr>
          <p:cNvPr id="75" name="Straight Connector 74"/>
          <p:cNvCxnSpPr>
            <a:stCxn id="86" idx="4"/>
          </p:cNvCxnSpPr>
          <p:nvPr/>
        </p:nvCxnSpPr>
        <p:spPr>
          <a:xfrm>
            <a:off x="2552383" y="1006749"/>
            <a:ext cx="0" cy="1306163"/>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3279219" y="2226108"/>
            <a:ext cx="1152140" cy="1446550"/>
          </a:xfrm>
          <a:prstGeom prst="rect">
            <a:avLst/>
          </a:prstGeom>
          <a:noFill/>
        </p:spPr>
        <p:txBody>
          <a:bodyPr wrap="square" rtlCol="0">
            <a:spAutoFit/>
          </a:bodyPr>
          <a:lstStyle/>
          <a:p>
            <a:pPr algn="ctr"/>
            <a:r>
              <a:rPr lang="en-US" sz="1100" dirty="0">
                <a:solidFill>
                  <a:srgbClr val="1D1D1D"/>
                </a:solidFill>
              </a:rPr>
              <a:t>Lykoi gain Preliminary New Breed Status in TICA.  15 breeders around the world are established.</a:t>
            </a:r>
          </a:p>
          <a:p>
            <a:pPr algn="ctr"/>
            <a:r>
              <a:rPr lang="en-US" sz="1100" dirty="0">
                <a:solidFill>
                  <a:srgbClr val="1D1D1D"/>
                </a:solidFill>
              </a:rPr>
              <a:t>.</a:t>
            </a:r>
          </a:p>
        </p:txBody>
      </p:sp>
      <p:sp>
        <p:nvSpPr>
          <p:cNvPr id="83" name="TextBox 82"/>
          <p:cNvSpPr txBox="1"/>
          <p:nvPr/>
        </p:nvSpPr>
        <p:spPr>
          <a:xfrm>
            <a:off x="6030900" y="2226108"/>
            <a:ext cx="1152140" cy="1708160"/>
          </a:xfrm>
          <a:prstGeom prst="rect">
            <a:avLst/>
          </a:prstGeom>
          <a:noFill/>
        </p:spPr>
        <p:txBody>
          <a:bodyPr wrap="square" rtlCol="0">
            <a:spAutoFit/>
          </a:bodyPr>
          <a:lstStyle/>
          <a:p>
            <a:pPr algn="ctr"/>
            <a:r>
              <a:rPr lang="en-US" sz="1050" dirty="0">
                <a:solidFill>
                  <a:srgbClr val="1D1D1D"/>
                </a:solidFill>
              </a:rPr>
              <a:t>Over 200 LY and LY carriers  registered in TICA.</a:t>
            </a:r>
            <a:br>
              <a:rPr lang="en-US" sz="1050" dirty="0">
                <a:solidFill>
                  <a:srgbClr val="1D1D1D"/>
                </a:solidFill>
              </a:rPr>
            </a:br>
            <a:r>
              <a:rPr lang="en-US" sz="1050" dirty="0">
                <a:solidFill>
                  <a:srgbClr val="1D1D1D"/>
                </a:solidFill>
              </a:rPr>
              <a:t>South African Cat Club, governed by WCF, announced the Worlds First Lykoi Champion.</a:t>
            </a:r>
          </a:p>
        </p:txBody>
      </p:sp>
      <p:sp>
        <p:nvSpPr>
          <p:cNvPr id="85" name="Oval 84"/>
          <p:cNvSpPr/>
          <p:nvPr/>
        </p:nvSpPr>
        <p:spPr>
          <a:xfrm>
            <a:off x="1036372" y="848330"/>
            <a:ext cx="158419" cy="1584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 name="Oval 85"/>
          <p:cNvSpPr/>
          <p:nvPr/>
        </p:nvSpPr>
        <p:spPr>
          <a:xfrm>
            <a:off x="2473174" y="848330"/>
            <a:ext cx="158419" cy="1584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 name="Oval 86"/>
          <p:cNvSpPr/>
          <p:nvPr/>
        </p:nvSpPr>
        <p:spPr>
          <a:xfrm>
            <a:off x="3776080" y="852256"/>
            <a:ext cx="158419" cy="1584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 </a:t>
            </a:r>
          </a:p>
        </p:txBody>
      </p:sp>
      <p:sp>
        <p:nvSpPr>
          <p:cNvPr id="88" name="Oval 87"/>
          <p:cNvSpPr/>
          <p:nvPr/>
        </p:nvSpPr>
        <p:spPr>
          <a:xfrm>
            <a:off x="5212882" y="848329"/>
            <a:ext cx="158419" cy="1584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 </a:t>
            </a:r>
          </a:p>
        </p:txBody>
      </p:sp>
      <p:sp>
        <p:nvSpPr>
          <p:cNvPr id="89" name="Oval 88"/>
          <p:cNvSpPr/>
          <p:nvPr/>
        </p:nvSpPr>
        <p:spPr>
          <a:xfrm>
            <a:off x="6527761" y="852256"/>
            <a:ext cx="158419" cy="1584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 </a:t>
            </a:r>
          </a:p>
        </p:txBody>
      </p:sp>
      <p:sp>
        <p:nvSpPr>
          <p:cNvPr id="90" name="Oval 89"/>
          <p:cNvSpPr/>
          <p:nvPr/>
        </p:nvSpPr>
        <p:spPr>
          <a:xfrm>
            <a:off x="7964563" y="843540"/>
            <a:ext cx="158419" cy="1584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 </a:t>
            </a:r>
          </a:p>
        </p:txBody>
      </p:sp>
      <p:sp>
        <p:nvSpPr>
          <p:cNvPr id="115" name="TextBox 114"/>
          <p:cNvSpPr txBox="1"/>
          <p:nvPr/>
        </p:nvSpPr>
        <p:spPr>
          <a:xfrm>
            <a:off x="1976313" y="2859785"/>
            <a:ext cx="1152140" cy="1061829"/>
          </a:xfrm>
          <a:prstGeom prst="rect">
            <a:avLst/>
          </a:prstGeom>
          <a:noFill/>
        </p:spPr>
        <p:txBody>
          <a:bodyPr wrap="square" rtlCol="0">
            <a:spAutoFit/>
          </a:bodyPr>
          <a:lstStyle/>
          <a:p>
            <a:pPr algn="ctr"/>
            <a:r>
              <a:rPr lang="en-US" sz="1050" dirty="0">
                <a:solidFill>
                  <a:srgbClr val="1D1D1D"/>
                </a:solidFill>
              </a:rPr>
              <a:t>2 semi-hairless cats found in TN.  Both pairs bred.  First intentionally bred Lykoi litter was born. </a:t>
            </a:r>
            <a:endParaRPr lang="en-US" sz="1100" b="1" dirty="0">
              <a:solidFill>
                <a:srgbClr val="1D1D1D"/>
              </a:solidFill>
            </a:endParaRPr>
          </a:p>
        </p:txBody>
      </p:sp>
      <p:sp>
        <p:nvSpPr>
          <p:cNvPr id="116" name="TextBox 115"/>
          <p:cNvSpPr txBox="1"/>
          <p:nvPr/>
        </p:nvSpPr>
        <p:spPr>
          <a:xfrm>
            <a:off x="4716021" y="2859785"/>
            <a:ext cx="1152140" cy="1223412"/>
          </a:xfrm>
          <a:prstGeom prst="rect">
            <a:avLst/>
          </a:prstGeom>
          <a:noFill/>
        </p:spPr>
        <p:txBody>
          <a:bodyPr wrap="square" rtlCol="0">
            <a:spAutoFit/>
          </a:bodyPr>
          <a:lstStyle/>
          <a:p>
            <a:pPr algn="ctr"/>
            <a:r>
              <a:rPr lang="en-US" sz="1050" dirty="0">
                <a:solidFill>
                  <a:srgbClr val="1D1D1D"/>
                </a:solidFill>
              </a:rPr>
              <a:t>Leslie Lyons starts Lykoi research projects: Lykoi Genetic Marker &amp; Histology of Coat &amp; Skin.  </a:t>
            </a:r>
          </a:p>
        </p:txBody>
      </p:sp>
      <p:sp>
        <p:nvSpPr>
          <p:cNvPr id="117" name="TextBox 116"/>
          <p:cNvSpPr txBox="1"/>
          <p:nvPr/>
        </p:nvSpPr>
        <p:spPr>
          <a:xfrm>
            <a:off x="7467702" y="2917392"/>
            <a:ext cx="1152140" cy="1061829"/>
          </a:xfrm>
          <a:prstGeom prst="rect">
            <a:avLst/>
          </a:prstGeom>
          <a:noFill/>
        </p:spPr>
        <p:txBody>
          <a:bodyPr wrap="square" rtlCol="0">
            <a:spAutoFit/>
          </a:bodyPr>
          <a:lstStyle/>
          <a:p>
            <a:pPr algn="ctr"/>
            <a:r>
              <a:rPr lang="en-US" sz="1050" dirty="0">
                <a:solidFill>
                  <a:srgbClr val="1D1D1D"/>
                </a:solidFill>
              </a:rPr>
              <a:t>Lykoi gains Championship status in TICA. Application for Misc Status in CFA submitted.</a:t>
            </a:r>
          </a:p>
        </p:txBody>
      </p:sp>
      <p:cxnSp>
        <p:nvCxnSpPr>
          <p:cNvPr id="56" name="Straight Connector 55"/>
          <p:cNvCxnSpPr/>
          <p:nvPr/>
        </p:nvCxnSpPr>
        <p:spPr>
          <a:xfrm>
            <a:off x="1" y="927539"/>
            <a:ext cx="1036371" cy="0"/>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endCxn id="86" idx="2"/>
          </p:cNvCxnSpPr>
          <p:nvPr/>
        </p:nvCxnSpPr>
        <p:spPr>
          <a:xfrm>
            <a:off x="1188885" y="922748"/>
            <a:ext cx="1284289" cy="4791"/>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endCxn id="87" idx="2"/>
          </p:cNvCxnSpPr>
          <p:nvPr/>
        </p:nvCxnSpPr>
        <p:spPr>
          <a:xfrm flipV="1">
            <a:off x="2610267" y="931465"/>
            <a:ext cx="1165813" cy="92"/>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endCxn id="88" idx="2"/>
          </p:cNvCxnSpPr>
          <p:nvPr/>
        </p:nvCxnSpPr>
        <p:spPr>
          <a:xfrm flipV="1">
            <a:off x="3934499" y="927539"/>
            <a:ext cx="1278383" cy="4019"/>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5365282" y="926232"/>
            <a:ext cx="1162479" cy="4112"/>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89" idx="6"/>
            <a:endCxn id="90" idx="2"/>
          </p:cNvCxnSpPr>
          <p:nvPr/>
        </p:nvCxnSpPr>
        <p:spPr>
          <a:xfrm flipV="1">
            <a:off x="6686180" y="922749"/>
            <a:ext cx="1278383" cy="8716"/>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90" idx="6"/>
          </p:cNvCxnSpPr>
          <p:nvPr/>
        </p:nvCxnSpPr>
        <p:spPr>
          <a:xfrm>
            <a:off x="8122982" y="922749"/>
            <a:ext cx="1021019" cy="8808"/>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sp>
        <p:nvSpPr>
          <p:cNvPr id="70" name="Title 1"/>
          <p:cNvSpPr txBox="1">
            <a:spLocks/>
          </p:cNvSpPr>
          <p:nvPr/>
        </p:nvSpPr>
        <p:spPr>
          <a:xfrm>
            <a:off x="6220831" y="1477217"/>
            <a:ext cx="748891" cy="550091"/>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2015</a:t>
            </a:r>
            <a:endParaRPr lang="en-US" sz="2400" dirty="0">
              <a:solidFill>
                <a:schemeClr val="bg1"/>
              </a:solidFill>
              <a:latin typeface="+mn-lt"/>
            </a:endParaRPr>
          </a:p>
        </p:txBody>
      </p:sp>
      <p:sp>
        <p:nvSpPr>
          <p:cNvPr id="73" name="Title 1"/>
          <p:cNvSpPr txBox="1">
            <a:spLocks/>
          </p:cNvSpPr>
          <p:nvPr/>
        </p:nvSpPr>
        <p:spPr>
          <a:xfrm>
            <a:off x="723217" y="1503196"/>
            <a:ext cx="748891" cy="550091"/>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2010</a:t>
            </a:r>
            <a:endParaRPr lang="en-US" sz="2400" dirty="0">
              <a:solidFill>
                <a:schemeClr val="bg1"/>
              </a:solidFill>
              <a:latin typeface="+mn-lt"/>
            </a:endParaRPr>
          </a:p>
        </p:txBody>
      </p:sp>
      <p:sp>
        <p:nvSpPr>
          <p:cNvPr id="18" name="Rectangle 17"/>
          <p:cNvSpPr/>
          <p:nvPr/>
        </p:nvSpPr>
        <p:spPr>
          <a:xfrm>
            <a:off x="2177938" y="2053287"/>
            <a:ext cx="748891" cy="748891"/>
          </a:xfrm>
          <a:prstGeom prst="rect">
            <a:avLst/>
          </a:prstGeom>
          <a:solidFill>
            <a:srgbClr val="1D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4" name="Title 1"/>
          <p:cNvSpPr txBox="1">
            <a:spLocks/>
          </p:cNvSpPr>
          <p:nvPr/>
        </p:nvSpPr>
        <p:spPr>
          <a:xfrm>
            <a:off x="2185164" y="2168501"/>
            <a:ext cx="748891" cy="550091"/>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2011</a:t>
            </a:r>
            <a:endParaRPr lang="en-US" sz="2400" dirty="0">
              <a:solidFill>
                <a:schemeClr val="bg1"/>
              </a:solidFill>
              <a:latin typeface="+mn-lt"/>
            </a:endParaRPr>
          </a:p>
        </p:txBody>
      </p:sp>
      <p:sp>
        <p:nvSpPr>
          <p:cNvPr id="76" name="Title 1"/>
          <p:cNvSpPr txBox="1">
            <a:spLocks/>
          </p:cNvSpPr>
          <p:nvPr/>
        </p:nvSpPr>
        <p:spPr>
          <a:xfrm>
            <a:off x="3477467" y="1477217"/>
            <a:ext cx="748891" cy="550091"/>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2013</a:t>
            </a:r>
            <a:endParaRPr lang="en-US" sz="2400" dirty="0">
              <a:solidFill>
                <a:schemeClr val="bg1"/>
              </a:solidFill>
              <a:latin typeface="+mn-lt"/>
            </a:endParaRPr>
          </a:p>
        </p:txBody>
      </p:sp>
      <p:sp>
        <p:nvSpPr>
          <p:cNvPr id="77" name="Title 1"/>
          <p:cNvSpPr txBox="1">
            <a:spLocks/>
          </p:cNvSpPr>
          <p:nvPr/>
        </p:nvSpPr>
        <p:spPr>
          <a:xfrm>
            <a:off x="4917642" y="2168501"/>
            <a:ext cx="748891" cy="550091"/>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2014</a:t>
            </a:r>
            <a:endParaRPr lang="en-US" sz="2400" dirty="0">
              <a:solidFill>
                <a:schemeClr val="bg1"/>
              </a:solidFill>
              <a:latin typeface="+mn-lt"/>
            </a:endParaRPr>
          </a:p>
        </p:txBody>
      </p:sp>
      <p:sp>
        <p:nvSpPr>
          <p:cNvPr id="78" name="Title 1"/>
          <p:cNvSpPr txBox="1">
            <a:spLocks/>
          </p:cNvSpPr>
          <p:nvPr/>
        </p:nvSpPr>
        <p:spPr>
          <a:xfrm>
            <a:off x="7668715" y="2135843"/>
            <a:ext cx="748891" cy="550091"/>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2017</a:t>
            </a:r>
            <a:endParaRPr lang="en-US" sz="2400" dirty="0">
              <a:solidFill>
                <a:schemeClr val="bg1"/>
              </a:solidFill>
              <a:latin typeface="+mn-lt"/>
            </a:endParaRPr>
          </a:p>
        </p:txBody>
      </p:sp>
      <p:sp>
        <p:nvSpPr>
          <p:cNvPr id="43" name="Title 1"/>
          <p:cNvSpPr txBox="1">
            <a:spLocks/>
          </p:cNvSpPr>
          <p:nvPr/>
        </p:nvSpPr>
        <p:spPr>
          <a:xfrm>
            <a:off x="2843789" y="178235"/>
            <a:ext cx="3456421"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Breed </a:t>
            </a:r>
            <a:r>
              <a:rPr lang="en-US" sz="2400" b="1" dirty="0">
                <a:solidFill>
                  <a:schemeClr val="bg1"/>
                </a:solidFill>
                <a:latin typeface="AlternateGothic2 BT" pitchFamily="34" charset="0"/>
              </a:rPr>
              <a:t>History</a:t>
            </a:r>
          </a:p>
        </p:txBody>
      </p:sp>
      <p:sp>
        <p:nvSpPr>
          <p:cNvPr id="45" name="TextBox 44">
            <a:extLst>
              <a:ext uri="{FF2B5EF4-FFF2-40B4-BE49-F238E27FC236}">
                <a16:creationId xmlns:a16="http://schemas.microsoft.com/office/drawing/2014/main" id="{6774BF3E-588C-40F9-BF10-0CEC44394E77}"/>
              </a:ext>
            </a:extLst>
          </p:cNvPr>
          <p:cNvSpPr txBox="1"/>
          <p:nvPr/>
        </p:nvSpPr>
        <p:spPr>
          <a:xfrm>
            <a:off x="5320891"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Brittney Gobble, Lykoicats.com</a:t>
            </a:r>
          </a:p>
        </p:txBody>
      </p:sp>
    </p:spTree>
    <p:extLst>
      <p:ext uri="{BB962C8B-B14F-4D97-AF65-F5344CB8AC3E}">
        <p14:creationId xmlns:p14="http://schemas.microsoft.com/office/powerpoint/2010/main" val="9408786"/>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pic>
        <p:nvPicPr>
          <p:cNvPr id="10" name="Picture 9" descr="16298832_1435260849842186_7373130125761620899_n.jpg"/>
          <p:cNvPicPr>
            <a:picLocks noChangeAspect="1"/>
          </p:cNvPicPr>
          <p:nvPr/>
        </p:nvPicPr>
        <p:blipFill>
          <a:blip r:embed="rId3" cstate="print"/>
          <a:stretch>
            <a:fillRect/>
          </a:stretch>
        </p:blipFill>
        <p:spPr>
          <a:xfrm>
            <a:off x="0" y="2197982"/>
            <a:ext cx="9144000" cy="2931282"/>
          </a:xfrm>
          <a:prstGeom prst="rect">
            <a:avLst/>
          </a:prstGeom>
        </p:spPr>
      </p:pic>
      <p:sp>
        <p:nvSpPr>
          <p:cNvPr id="7" name="Rectangle 6"/>
          <p:cNvSpPr/>
          <p:nvPr/>
        </p:nvSpPr>
        <p:spPr>
          <a:xfrm>
            <a:off x="0" y="0"/>
            <a:ext cx="9144000" cy="5143500"/>
          </a:xfrm>
          <a:prstGeom prst="rect">
            <a:avLst/>
          </a:prstGeom>
          <a:solidFill>
            <a:srgbClr val="CECBD4">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ine.jpg"/>
          <p:cNvPicPr>
            <a:picLocks noChangeAspect="1"/>
          </p:cNvPicPr>
          <p:nvPr/>
        </p:nvPicPr>
        <p:blipFill>
          <a:blip r:embed="rId4" cstate="print"/>
          <a:stretch>
            <a:fillRect/>
          </a:stretch>
        </p:blipFill>
        <p:spPr>
          <a:xfrm>
            <a:off x="1461222" y="764861"/>
            <a:ext cx="6055158" cy="4207073"/>
          </a:xfrm>
          <a:prstGeom prst="rect">
            <a:avLst/>
          </a:prstGeom>
        </p:spPr>
      </p:pic>
      <p:sp>
        <p:nvSpPr>
          <p:cNvPr id="17" name="Rectangle 16"/>
          <p:cNvSpPr/>
          <p:nvPr/>
        </p:nvSpPr>
        <p:spPr>
          <a:xfrm>
            <a:off x="2286000" y="2110085"/>
            <a:ext cx="4572000" cy="923330"/>
          </a:xfrm>
          <a:prstGeom prst="rect">
            <a:avLst/>
          </a:prstGeom>
        </p:spPr>
        <p:txBody>
          <a:bodyPr>
            <a:spAutoFit/>
          </a:bodyPr>
          <a:lstStyle/>
          <a:p>
            <a:r>
              <a:rPr lang="en-US" dirty="0">
                <a:solidFill>
                  <a:schemeClr val="bg1"/>
                </a:solidFill>
              </a:rPr>
              <a:t>Vet exams &amp; tests confirmed there was no dermatology issue.</a:t>
            </a:r>
            <a:br>
              <a:rPr lang="en-US" dirty="0">
                <a:solidFill>
                  <a:schemeClr val="bg1"/>
                </a:solidFill>
              </a:rPr>
            </a:br>
            <a:endParaRPr lang="en-US" dirty="0">
              <a:solidFill>
                <a:schemeClr val="bg1"/>
              </a:solidFill>
            </a:endParaRPr>
          </a:p>
        </p:txBody>
      </p:sp>
      <p:sp>
        <p:nvSpPr>
          <p:cNvPr id="18" name="TextBox 17"/>
          <p:cNvSpPr txBox="1"/>
          <p:nvPr/>
        </p:nvSpPr>
        <p:spPr>
          <a:xfrm>
            <a:off x="1461222" y="670719"/>
            <a:ext cx="2584606" cy="307777"/>
          </a:xfrm>
          <a:prstGeom prst="rect">
            <a:avLst/>
          </a:prstGeom>
          <a:noFill/>
        </p:spPr>
        <p:txBody>
          <a:bodyPr wrap="square" rtlCol="0">
            <a:spAutoFit/>
          </a:bodyPr>
          <a:lstStyle/>
          <a:p>
            <a:r>
              <a:rPr lang="en-US" sz="1400" dirty="0">
                <a:solidFill>
                  <a:srgbClr val="1D1D1D"/>
                </a:solidFill>
              </a:rPr>
              <a:t>1</a:t>
            </a:r>
            <a:r>
              <a:rPr lang="en-US" sz="1400" baseline="30000" dirty="0">
                <a:solidFill>
                  <a:srgbClr val="1D1D1D"/>
                </a:solidFill>
              </a:rPr>
              <a:t>st</a:t>
            </a:r>
            <a:r>
              <a:rPr lang="en-US" sz="1400" dirty="0">
                <a:solidFill>
                  <a:srgbClr val="1D1D1D"/>
                </a:solidFill>
              </a:rPr>
              <a:t> – 3</a:t>
            </a:r>
            <a:r>
              <a:rPr lang="en-US" sz="1400" baseline="30000" dirty="0">
                <a:solidFill>
                  <a:srgbClr val="1D1D1D"/>
                </a:solidFill>
              </a:rPr>
              <a:t>rd</a:t>
            </a:r>
            <a:r>
              <a:rPr lang="en-US" sz="1400" dirty="0">
                <a:solidFill>
                  <a:srgbClr val="1D1D1D"/>
                </a:solidFill>
              </a:rPr>
              <a:t> Generations</a:t>
            </a:r>
          </a:p>
        </p:txBody>
      </p:sp>
      <p:sp>
        <p:nvSpPr>
          <p:cNvPr id="12" name="Rectangle 11"/>
          <p:cNvSpPr/>
          <p:nvPr/>
        </p:nvSpPr>
        <p:spPr>
          <a:xfrm>
            <a:off x="1403615" y="152256"/>
            <a:ext cx="6400800" cy="57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2831549" y="57150"/>
            <a:ext cx="3456419"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Breed Foundation</a:t>
            </a:r>
            <a:endParaRPr lang="en-US" sz="2400" b="1" dirty="0">
              <a:solidFill>
                <a:schemeClr val="bg1"/>
              </a:solidFill>
              <a:latin typeface="AlternateGothic2 BT" pitchFamily="34" charset="0"/>
            </a:endParaRPr>
          </a:p>
        </p:txBody>
      </p:sp>
      <p:sp>
        <p:nvSpPr>
          <p:cNvPr id="13" name="TextBox 12">
            <a:extLst>
              <a:ext uri="{FF2B5EF4-FFF2-40B4-BE49-F238E27FC236}">
                <a16:creationId xmlns:a16="http://schemas.microsoft.com/office/drawing/2014/main" id="{63506154-55DB-4D44-8A3F-4928315B9DE9}"/>
              </a:ext>
            </a:extLst>
          </p:cNvPr>
          <p:cNvSpPr txBox="1"/>
          <p:nvPr/>
        </p:nvSpPr>
        <p:spPr>
          <a:xfrm>
            <a:off x="0"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Pedigree Credit:  Sarah Hartwell, messybeast.com</a:t>
            </a:r>
          </a:p>
        </p:txBody>
      </p:sp>
      <p:sp>
        <p:nvSpPr>
          <p:cNvPr id="14" name="TextBox 13">
            <a:extLst>
              <a:ext uri="{FF2B5EF4-FFF2-40B4-BE49-F238E27FC236}">
                <a16:creationId xmlns:a16="http://schemas.microsoft.com/office/drawing/2014/main" id="{61E874A3-D038-4632-A545-0BFBA81F6526}"/>
              </a:ext>
            </a:extLst>
          </p:cNvPr>
          <p:cNvSpPr txBox="1"/>
          <p:nvPr/>
        </p:nvSpPr>
        <p:spPr>
          <a:xfrm>
            <a:off x="5320891"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Brittney Gobble, Lykoicats.com</a:t>
            </a:r>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0993"/>
            <a:ext cx="9180560" cy="6120373"/>
          </a:xfrm>
          <a:prstGeom prst="rect">
            <a:avLst/>
          </a:prstGeom>
        </p:spPr>
      </p:pic>
      <p:sp>
        <p:nvSpPr>
          <p:cNvPr id="6" name="Title 1"/>
          <p:cNvSpPr txBox="1">
            <a:spLocks/>
          </p:cNvSpPr>
          <p:nvPr/>
        </p:nvSpPr>
        <p:spPr>
          <a:xfrm>
            <a:off x="2865562" y="0"/>
            <a:ext cx="3398813"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Breed </a:t>
            </a:r>
            <a:r>
              <a:rPr lang="en-US" sz="2400" b="1" dirty="0">
                <a:solidFill>
                  <a:schemeClr val="bg1"/>
                </a:solidFill>
                <a:latin typeface="AlternateGothic2 BT" pitchFamily="34" charset="0"/>
              </a:rPr>
              <a:t>Research</a:t>
            </a:r>
          </a:p>
        </p:txBody>
      </p:sp>
    </p:spTree>
    <p:extLst>
      <p:ext uri="{BB962C8B-B14F-4D97-AF65-F5344CB8AC3E}">
        <p14:creationId xmlns:p14="http://schemas.microsoft.com/office/powerpoint/2010/main" val="9408786"/>
      </p:ext>
    </p:extLst>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67" y="-711737"/>
            <a:ext cx="9735583" cy="6488805"/>
          </a:xfrm>
          <a:prstGeom prst="rect">
            <a:avLst/>
          </a:prstGeom>
        </p:spPr>
      </p:pic>
      <p:sp>
        <p:nvSpPr>
          <p:cNvPr id="5" name="Title 1"/>
          <p:cNvSpPr txBox="1">
            <a:spLocks/>
          </p:cNvSpPr>
          <p:nvPr/>
        </p:nvSpPr>
        <p:spPr>
          <a:xfrm>
            <a:off x="1976199" y="9525"/>
            <a:ext cx="5184629"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Scientific Research </a:t>
            </a:r>
            <a:r>
              <a:rPr lang="en-US" sz="2400" b="1" dirty="0">
                <a:solidFill>
                  <a:schemeClr val="bg1"/>
                </a:solidFill>
                <a:latin typeface="AlternateGothic2 BT" pitchFamily="34" charset="0"/>
              </a:rPr>
              <a:t>On The Lykoi Cat</a:t>
            </a:r>
          </a:p>
        </p:txBody>
      </p:sp>
      <p:sp>
        <p:nvSpPr>
          <p:cNvPr id="6" name="TextBox 5"/>
          <p:cNvSpPr txBox="1"/>
          <p:nvPr/>
        </p:nvSpPr>
        <p:spPr>
          <a:xfrm>
            <a:off x="654724" y="670719"/>
            <a:ext cx="7661731" cy="4893647"/>
          </a:xfrm>
          <a:prstGeom prst="rect">
            <a:avLst/>
          </a:prstGeom>
          <a:noFill/>
        </p:spPr>
        <p:txBody>
          <a:bodyPr wrap="square" rtlCol="0">
            <a:spAutoFit/>
          </a:bodyPr>
          <a:lstStyle/>
          <a:p>
            <a:r>
              <a:rPr lang="en-US" sz="1200" b="1" dirty="0">
                <a:solidFill>
                  <a:schemeClr val="accent4">
                    <a:lumMod val="75000"/>
                  </a:schemeClr>
                </a:solidFill>
              </a:rPr>
              <a:t>Clinical and Histological Description of Lykoi Cat Hair and Skin </a:t>
            </a:r>
          </a:p>
          <a:p>
            <a:r>
              <a:rPr lang="en-US" sz="1200" dirty="0">
                <a:solidFill>
                  <a:schemeClr val="accent4">
                    <a:lumMod val="75000"/>
                  </a:schemeClr>
                </a:solidFill>
              </a:rPr>
              <a:t>by Dr. Leslie Lyons, Feline &amp; Comparative Genetics, University of Missouri</a:t>
            </a:r>
          </a:p>
          <a:p>
            <a:r>
              <a:rPr lang="en-US" sz="1200" dirty="0">
                <a:solidFill>
                  <a:schemeClr val="accent4">
                    <a:lumMod val="75000"/>
                  </a:schemeClr>
                </a:solidFill>
              </a:rPr>
              <a:t/>
            </a:r>
            <a:br>
              <a:rPr lang="en-US" sz="1200" dirty="0">
                <a:solidFill>
                  <a:schemeClr val="accent4">
                    <a:lumMod val="75000"/>
                  </a:schemeClr>
                </a:solidFill>
              </a:rPr>
            </a:br>
            <a:r>
              <a:rPr lang="en-US" sz="1200" dirty="0">
                <a:solidFill>
                  <a:schemeClr val="accent4">
                    <a:lumMod val="75000"/>
                  </a:schemeClr>
                </a:solidFill>
              </a:rPr>
              <a:t>The dramatic hair coat phenotype of the Lykoi cat was researched at the University of Missouri by Dr. Leslie Lyons and her team in 2016.  Their goals were to:</a:t>
            </a:r>
          </a:p>
          <a:p>
            <a:endParaRPr lang="en-US" sz="1200" dirty="0">
              <a:solidFill>
                <a:schemeClr val="accent4">
                  <a:lumMod val="75000"/>
                </a:schemeClr>
              </a:solidFill>
            </a:endParaRPr>
          </a:p>
          <a:p>
            <a:pPr>
              <a:buFont typeface="Arial" pitchFamily="34" charset="0"/>
              <a:buChar char="•"/>
            </a:pPr>
            <a:r>
              <a:rPr lang="en-US" sz="1200" dirty="0">
                <a:solidFill>
                  <a:schemeClr val="accent4">
                    <a:lumMod val="75000"/>
                  </a:schemeClr>
                </a:solidFill>
              </a:rPr>
              <a:t>Provide a clinical and histological description of the Lykoi cat skin, hair follicle, hair shaft, hair follicle density, and </a:t>
            </a:r>
            <a:r>
              <a:rPr lang="en-US" sz="1200" dirty="0" err="1">
                <a:solidFill>
                  <a:schemeClr val="accent4">
                    <a:lumMod val="75000"/>
                  </a:schemeClr>
                </a:solidFill>
              </a:rPr>
              <a:t>pilosebaceous</a:t>
            </a:r>
            <a:r>
              <a:rPr lang="en-US" sz="1200" dirty="0">
                <a:solidFill>
                  <a:schemeClr val="accent4">
                    <a:lumMod val="75000"/>
                  </a:schemeClr>
                </a:solidFill>
              </a:rPr>
              <a:t> components</a:t>
            </a:r>
          </a:p>
          <a:p>
            <a:pPr>
              <a:buFont typeface="Arial" pitchFamily="34" charset="0"/>
              <a:buChar char="•"/>
            </a:pPr>
            <a:r>
              <a:rPr lang="en-US" sz="1200" dirty="0">
                <a:solidFill>
                  <a:schemeClr val="accent4">
                    <a:lumMod val="75000"/>
                  </a:schemeClr>
                </a:solidFill>
              </a:rPr>
              <a:t>Examine Lykoi cat skin </a:t>
            </a:r>
            <a:r>
              <a:rPr lang="en-US" sz="1200" dirty="0" err="1">
                <a:solidFill>
                  <a:schemeClr val="accent4">
                    <a:lumMod val="75000"/>
                  </a:schemeClr>
                </a:solidFill>
              </a:rPr>
              <a:t>dermatoscopically</a:t>
            </a:r>
            <a:endParaRPr lang="en-US" sz="1200" dirty="0">
              <a:solidFill>
                <a:schemeClr val="accent4">
                  <a:lumMod val="75000"/>
                </a:schemeClr>
              </a:solidFill>
            </a:endParaRPr>
          </a:p>
          <a:p>
            <a:pPr>
              <a:buFont typeface="Arial" pitchFamily="34" charset="0"/>
              <a:buChar char="•"/>
            </a:pPr>
            <a:r>
              <a:rPr lang="en-US" sz="1200" dirty="0">
                <a:solidFill>
                  <a:schemeClr val="accent4">
                    <a:lumMod val="75000"/>
                  </a:schemeClr>
                </a:solidFill>
              </a:rPr>
              <a:t>Compare Lykoi histological finding to domestic shorthair (DSH) cats. </a:t>
            </a:r>
          </a:p>
          <a:p>
            <a:pPr>
              <a:buFont typeface="Arial" pitchFamily="34" charset="0"/>
              <a:buChar char="•"/>
            </a:pPr>
            <a:r>
              <a:rPr lang="en-US" sz="1200" dirty="0">
                <a:solidFill>
                  <a:schemeClr val="accent4">
                    <a:lumMod val="75000"/>
                  </a:schemeClr>
                </a:solidFill>
              </a:rPr>
              <a:t>Determine how the new traits of interest affect that cat’s health</a:t>
            </a:r>
          </a:p>
          <a:p>
            <a:pPr>
              <a:buFont typeface="Arial" pitchFamily="34" charset="0"/>
              <a:buChar char="•"/>
            </a:pPr>
            <a:r>
              <a:rPr lang="en-US" sz="1200" dirty="0">
                <a:solidFill>
                  <a:schemeClr val="accent4">
                    <a:lumMod val="75000"/>
                  </a:schemeClr>
                </a:solidFill>
              </a:rPr>
              <a:t>Determine if the novel traits discovered could support new breed development </a:t>
            </a:r>
          </a:p>
          <a:p>
            <a:pPr>
              <a:buFont typeface="Arial" pitchFamily="34" charset="0"/>
              <a:buChar char="•"/>
            </a:pPr>
            <a:r>
              <a:rPr lang="en-US" sz="1200" dirty="0">
                <a:solidFill>
                  <a:schemeClr val="accent4">
                    <a:lumMod val="75000"/>
                  </a:schemeClr>
                </a:solidFill>
              </a:rPr>
              <a:t>Determine if the novel traits discovered could be used as biological models. </a:t>
            </a:r>
          </a:p>
          <a:p>
            <a:pPr>
              <a:buFont typeface="Arial" pitchFamily="34" charset="0"/>
              <a:buChar char="•"/>
            </a:pPr>
            <a:endParaRPr lang="en-US" sz="1200" dirty="0">
              <a:solidFill>
                <a:schemeClr val="accent4">
                  <a:lumMod val="75000"/>
                </a:schemeClr>
              </a:solidFill>
            </a:endParaRPr>
          </a:p>
          <a:p>
            <a:r>
              <a:rPr lang="en-US" sz="1200" b="1" dirty="0">
                <a:solidFill>
                  <a:schemeClr val="accent4">
                    <a:lumMod val="75000"/>
                  </a:schemeClr>
                </a:solidFill>
              </a:rPr>
              <a:t>Lykoi Hair and Skin Components Studied:</a:t>
            </a:r>
          </a:p>
          <a:p>
            <a:pPr fontAlgn="base"/>
            <a:endParaRPr lang="en-US" sz="1200" dirty="0">
              <a:solidFill>
                <a:schemeClr val="accent4">
                  <a:lumMod val="75000"/>
                </a:schemeClr>
              </a:solidFill>
            </a:endParaRPr>
          </a:p>
          <a:p>
            <a:pPr fontAlgn="base">
              <a:buFont typeface="Arial" pitchFamily="34" charset="0"/>
              <a:buChar char="•"/>
            </a:pPr>
            <a:r>
              <a:rPr lang="en-US" sz="1200" dirty="0">
                <a:solidFill>
                  <a:schemeClr val="accent4">
                    <a:lumMod val="75000"/>
                  </a:schemeClr>
                </a:solidFill>
              </a:rPr>
              <a:t>Hair Coat</a:t>
            </a:r>
          </a:p>
          <a:p>
            <a:pPr fontAlgn="base">
              <a:buFont typeface="Arial" pitchFamily="34" charset="0"/>
              <a:buChar char="•"/>
            </a:pPr>
            <a:r>
              <a:rPr lang="en-US" sz="1200" dirty="0">
                <a:solidFill>
                  <a:schemeClr val="accent4">
                    <a:lumMod val="75000"/>
                  </a:schemeClr>
                </a:solidFill>
              </a:rPr>
              <a:t>Skin</a:t>
            </a:r>
          </a:p>
          <a:p>
            <a:pPr fontAlgn="base">
              <a:buFont typeface="Arial" pitchFamily="34" charset="0"/>
              <a:buChar char="•"/>
            </a:pPr>
            <a:r>
              <a:rPr lang="en-US" sz="1200" dirty="0">
                <a:solidFill>
                  <a:schemeClr val="accent4">
                    <a:lumMod val="75000"/>
                  </a:schemeClr>
                </a:solidFill>
              </a:rPr>
              <a:t>Vibrissae</a:t>
            </a:r>
          </a:p>
          <a:p>
            <a:pPr fontAlgn="base">
              <a:buFont typeface="Arial" pitchFamily="34" charset="0"/>
              <a:buChar char="•"/>
            </a:pPr>
            <a:r>
              <a:rPr lang="en-US" sz="1200" dirty="0">
                <a:solidFill>
                  <a:schemeClr val="accent4">
                    <a:lumMod val="75000"/>
                  </a:schemeClr>
                </a:solidFill>
              </a:rPr>
              <a:t>Claws</a:t>
            </a:r>
            <a:br>
              <a:rPr lang="en-US" sz="1200" dirty="0">
                <a:solidFill>
                  <a:schemeClr val="accent4">
                    <a:lumMod val="75000"/>
                  </a:schemeClr>
                </a:solidFill>
              </a:rPr>
            </a:br>
            <a:endParaRPr lang="en-US" sz="1200" dirty="0">
              <a:solidFill>
                <a:schemeClr val="accent4">
                  <a:lumMod val="75000"/>
                </a:schemeClr>
              </a:solidFill>
            </a:endParaRPr>
          </a:p>
          <a:p>
            <a:pPr algn="r"/>
            <a:endParaRPr lang="en-US" sz="1200" dirty="0">
              <a:solidFill>
                <a:schemeClr val="accent4">
                  <a:lumMod val="75000"/>
                </a:schemeClr>
              </a:solidFill>
            </a:endParaRPr>
          </a:p>
          <a:p>
            <a:pPr>
              <a:buFont typeface="Arial" pitchFamily="34" charset="0"/>
              <a:buChar char="•"/>
            </a:pPr>
            <a:endParaRPr lang="en-US" sz="1200" dirty="0"/>
          </a:p>
          <a:p>
            <a:endParaRPr lang="en-US" sz="1200" dirty="0"/>
          </a:p>
          <a:p>
            <a:pPr algn="r"/>
            <a:r>
              <a:rPr lang="en-US" sz="1200" dirty="0"/>
              <a:t/>
            </a:r>
            <a:br>
              <a:rPr lang="en-US" sz="1200" dirty="0"/>
            </a:br>
            <a:endParaRPr lang="en-US" sz="1200" dirty="0"/>
          </a:p>
        </p:txBody>
      </p:sp>
      <p:pic>
        <p:nvPicPr>
          <p:cNvPr id="7" name="Picture 6" descr="research.jpg"/>
          <p:cNvPicPr>
            <a:picLocks noChangeAspect="1"/>
          </p:cNvPicPr>
          <p:nvPr/>
        </p:nvPicPr>
        <p:blipFill>
          <a:blip r:embed="rId4" cstate="print"/>
          <a:stretch>
            <a:fillRect/>
          </a:stretch>
        </p:blipFill>
        <p:spPr>
          <a:xfrm>
            <a:off x="6242603" y="2110894"/>
            <a:ext cx="2534708" cy="2636096"/>
          </a:xfrm>
          <a:prstGeom prst="rect">
            <a:avLst/>
          </a:prstGeom>
        </p:spPr>
      </p:pic>
      <p:sp>
        <p:nvSpPr>
          <p:cNvPr id="9" name="TextBox 8"/>
          <p:cNvSpPr txBox="1"/>
          <p:nvPr/>
        </p:nvSpPr>
        <p:spPr>
          <a:xfrm>
            <a:off x="1518829" y="3608676"/>
            <a:ext cx="2592316" cy="830997"/>
          </a:xfrm>
          <a:prstGeom prst="rect">
            <a:avLst/>
          </a:prstGeom>
          <a:noFill/>
        </p:spPr>
        <p:txBody>
          <a:bodyPr wrap="square" rtlCol="0">
            <a:spAutoFit/>
          </a:bodyPr>
          <a:lstStyle/>
          <a:p>
            <a:pPr fontAlgn="base">
              <a:buFont typeface="Arial" pitchFamily="34" charset="0"/>
              <a:buChar char="•"/>
            </a:pPr>
            <a:r>
              <a:rPr lang="en-US" sz="1200" dirty="0">
                <a:solidFill>
                  <a:schemeClr val="accent4">
                    <a:lumMod val="75000"/>
                  </a:schemeClr>
                </a:solidFill>
              </a:rPr>
              <a:t>Teeth</a:t>
            </a:r>
          </a:p>
          <a:p>
            <a:pPr fontAlgn="base">
              <a:buFont typeface="Arial" pitchFamily="34" charset="0"/>
              <a:buChar char="•"/>
            </a:pPr>
            <a:r>
              <a:rPr lang="en-US" sz="1200" dirty="0">
                <a:solidFill>
                  <a:schemeClr val="accent4">
                    <a:lumMod val="75000"/>
                  </a:schemeClr>
                </a:solidFill>
              </a:rPr>
              <a:t>Hair Shafts</a:t>
            </a:r>
          </a:p>
          <a:p>
            <a:pPr fontAlgn="base">
              <a:buFont typeface="Arial" pitchFamily="34" charset="0"/>
              <a:buChar char="•"/>
            </a:pPr>
            <a:r>
              <a:rPr lang="en-US" sz="1200" dirty="0">
                <a:solidFill>
                  <a:schemeClr val="accent4">
                    <a:lumMod val="75000"/>
                  </a:schemeClr>
                </a:solidFill>
              </a:rPr>
              <a:t>Hair Follicle Density</a:t>
            </a:r>
          </a:p>
          <a:p>
            <a:pPr fontAlgn="base">
              <a:buFont typeface="Arial" pitchFamily="34" charset="0"/>
              <a:buChar char="•"/>
            </a:pPr>
            <a:r>
              <a:rPr lang="en-US" sz="1200" dirty="0" err="1">
                <a:solidFill>
                  <a:schemeClr val="accent4">
                    <a:lumMod val="75000"/>
                  </a:schemeClr>
                </a:solidFill>
              </a:rPr>
              <a:t>Pilosebaceous</a:t>
            </a:r>
            <a:r>
              <a:rPr lang="en-US" sz="1200" dirty="0">
                <a:solidFill>
                  <a:schemeClr val="accent4">
                    <a:lumMod val="75000"/>
                  </a:schemeClr>
                </a:solidFill>
              </a:rPr>
              <a:t> Components</a:t>
            </a:r>
          </a:p>
        </p:txBody>
      </p:sp>
      <p:sp>
        <p:nvSpPr>
          <p:cNvPr id="10" name="TextBox 9">
            <a:extLst>
              <a:ext uri="{FF2B5EF4-FFF2-40B4-BE49-F238E27FC236}">
                <a16:creationId xmlns:a16="http://schemas.microsoft.com/office/drawing/2014/main" id="{58D651C9-2CB9-4CA7-B5BC-F9574DCBC3D9}"/>
              </a:ext>
            </a:extLst>
          </p:cNvPr>
          <p:cNvSpPr txBox="1"/>
          <p:nvPr/>
        </p:nvSpPr>
        <p:spPr>
          <a:xfrm>
            <a:off x="5320891"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Brittney Gobble, Lykoicats.com</a:t>
            </a:r>
          </a:p>
        </p:txBody>
      </p:sp>
    </p:spTree>
    <p:extLst>
      <p:ext uri="{BB962C8B-B14F-4D97-AF65-F5344CB8AC3E}">
        <p14:creationId xmlns:p14="http://schemas.microsoft.com/office/powerpoint/2010/main" val="9408786"/>
      </p:ext>
    </p:extLst>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381" y="0"/>
            <a:ext cx="9447548" cy="5143500"/>
          </a:xfrm>
          <a:prstGeom prst="rect">
            <a:avLst/>
          </a:prstGeom>
        </p:spPr>
      </p:pic>
      <p:sp>
        <p:nvSpPr>
          <p:cNvPr id="6" name="TextBox 5"/>
          <p:cNvSpPr txBox="1"/>
          <p:nvPr/>
        </p:nvSpPr>
        <p:spPr>
          <a:xfrm>
            <a:off x="309082" y="728326"/>
            <a:ext cx="7661731" cy="3077766"/>
          </a:xfrm>
          <a:prstGeom prst="rect">
            <a:avLst/>
          </a:prstGeom>
          <a:noFill/>
        </p:spPr>
        <p:txBody>
          <a:bodyPr wrap="square" rtlCol="0">
            <a:spAutoFit/>
          </a:bodyPr>
          <a:lstStyle/>
          <a:p>
            <a:r>
              <a:rPr lang="en-US" sz="1400" b="1" dirty="0">
                <a:solidFill>
                  <a:schemeClr val="accent6"/>
                </a:solidFill>
              </a:rPr>
              <a:t>Principle Findings: </a:t>
            </a:r>
            <a:br>
              <a:rPr lang="en-US" sz="1400" b="1" dirty="0">
                <a:solidFill>
                  <a:schemeClr val="accent6"/>
                </a:solidFill>
              </a:rPr>
            </a:br>
            <a:r>
              <a:rPr lang="en-US" sz="1200" dirty="0">
                <a:solidFill>
                  <a:srgbClr val="1D1D1D"/>
                </a:solidFill>
              </a:rPr>
              <a:t> </a:t>
            </a:r>
          </a:p>
          <a:p>
            <a:r>
              <a:rPr lang="en-US" sz="1200" dirty="0">
                <a:solidFill>
                  <a:schemeClr val="accent4">
                    <a:lumMod val="75000"/>
                  </a:schemeClr>
                </a:solidFill>
              </a:rPr>
              <a:t>Lykoi hair follicles are developed in a way which prevent the undercoat from being maintained in the same manner as other cats.  Consequently, they molt and can go completely bald some of the time, only to re-grow a new coat.   </a:t>
            </a:r>
            <a:br>
              <a:rPr lang="en-US" sz="1200" dirty="0">
                <a:solidFill>
                  <a:schemeClr val="accent4">
                    <a:lumMod val="75000"/>
                  </a:schemeClr>
                </a:solidFill>
              </a:rPr>
            </a:br>
            <a:r>
              <a:rPr lang="en-US" sz="1200" dirty="0">
                <a:solidFill>
                  <a:schemeClr val="accent4">
                    <a:lumMod val="75000"/>
                  </a:schemeClr>
                </a:solidFill>
              </a:rPr>
              <a:t/>
            </a:r>
            <a:br>
              <a:rPr lang="en-US" sz="1200" dirty="0">
                <a:solidFill>
                  <a:schemeClr val="accent4">
                    <a:lumMod val="75000"/>
                  </a:schemeClr>
                </a:solidFill>
              </a:rPr>
            </a:br>
            <a:endParaRPr lang="en-US" sz="1200" dirty="0">
              <a:solidFill>
                <a:schemeClr val="accent4">
                  <a:lumMod val="75000"/>
                </a:schemeClr>
              </a:solidFill>
            </a:endParaRPr>
          </a:p>
          <a:p>
            <a:pPr fontAlgn="base"/>
            <a:r>
              <a:rPr lang="en-US" sz="1200" b="1" dirty="0">
                <a:solidFill>
                  <a:schemeClr val="accent4">
                    <a:lumMod val="75000"/>
                  </a:schemeClr>
                </a:solidFill>
              </a:rPr>
              <a:t>#1 </a:t>
            </a:r>
            <a:r>
              <a:rPr lang="en-US" sz="1200" dirty="0">
                <a:solidFill>
                  <a:schemeClr val="accent4">
                    <a:lumMod val="75000"/>
                  </a:schemeClr>
                </a:solidFill>
              </a:rPr>
              <a:t>- Lykoi have fewer hair follicles than a normal coated cat.</a:t>
            </a:r>
          </a:p>
          <a:p>
            <a:pPr fontAlgn="base"/>
            <a:r>
              <a:rPr lang="en-US" sz="1200" b="1" dirty="0">
                <a:solidFill>
                  <a:schemeClr val="accent4">
                    <a:lumMod val="75000"/>
                  </a:schemeClr>
                </a:solidFill>
              </a:rPr>
              <a:t>#2 </a:t>
            </a:r>
            <a:r>
              <a:rPr lang="en-US" sz="1200" dirty="0">
                <a:solidFill>
                  <a:schemeClr val="accent4">
                    <a:lumMod val="75000"/>
                  </a:schemeClr>
                </a:solidFill>
              </a:rPr>
              <a:t>- Lykoi have fewer in a hair follicle unit than normal coated cat.</a:t>
            </a:r>
          </a:p>
          <a:p>
            <a:pPr fontAlgn="base"/>
            <a:r>
              <a:rPr lang="en-US" sz="1200" b="1" dirty="0">
                <a:solidFill>
                  <a:schemeClr val="accent4">
                    <a:lumMod val="75000"/>
                  </a:schemeClr>
                </a:solidFill>
              </a:rPr>
              <a:t>#3 </a:t>
            </a:r>
            <a:r>
              <a:rPr lang="en-US" sz="1200" dirty="0">
                <a:solidFill>
                  <a:schemeClr val="accent4">
                    <a:lumMod val="75000"/>
                  </a:schemeClr>
                </a:solidFill>
              </a:rPr>
              <a:t>- Secondary hair follicles were fewer in number in Lykoi cats.</a:t>
            </a:r>
          </a:p>
          <a:p>
            <a:pPr fontAlgn="base"/>
            <a:r>
              <a:rPr lang="en-US" sz="1200" b="1" dirty="0">
                <a:solidFill>
                  <a:schemeClr val="accent4">
                    <a:lumMod val="75000"/>
                  </a:schemeClr>
                </a:solidFill>
              </a:rPr>
              <a:t>#4 </a:t>
            </a:r>
            <a:r>
              <a:rPr lang="en-US" sz="1200" dirty="0">
                <a:solidFill>
                  <a:schemeClr val="accent4">
                    <a:lumMod val="75000"/>
                  </a:schemeClr>
                </a:solidFill>
              </a:rPr>
              <a:t>- There is a higher number of Lymphocytes (white blood cells/immunity) in the hair follicles of Lykoi cats.</a:t>
            </a:r>
          </a:p>
          <a:p>
            <a:r>
              <a:rPr lang="en-US" sz="1200" dirty="0">
                <a:solidFill>
                  <a:schemeClr val="accent4">
                    <a:lumMod val="75000"/>
                  </a:schemeClr>
                </a:solidFill>
              </a:rPr>
              <a:t/>
            </a:r>
            <a:br>
              <a:rPr lang="en-US" sz="1200" dirty="0">
                <a:solidFill>
                  <a:schemeClr val="accent4">
                    <a:lumMod val="75000"/>
                  </a:schemeClr>
                </a:solidFill>
              </a:rPr>
            </a:br>
            <a:r>
              <a:rPr lang="en-US" sz="1200" b="1" dirty="0">
                <a:solidFill>
                  <a:schemeClr val="accent4">
                    <a:lumMod val="75000"/>
                  </a:schemeClr>
                </a:solidFill>
              </a:rPr>
              <a:t>NOTE:  </a:t>
            </a:r>
            <a:r>
              <a:rPr lang="en-US" sz="1200" dirty="0">
                <a:solidFill>
                  <a:schemeClr val="accent4">
                    <a:lumMod val="75000"/>
                  </a:schemeClr>
                </a:solidFill>
              </a:rPr>
              <a:t>The gene has been located for the Lykoi coats and details will be published in 2018 and tests made available to the public.</a:t>
            </a:r>
          </a:p>
          <a:p>
            <a:r>
              <a:rPr lang="en-US" sz="1200" dirty="0">
                <a:solidFill>
                  <a:srgbClr val="1D1D1D"/>
                </a:solidFill>
              </a:rPr>
              <a:t/>
            </a:r>
            <a:br>
              <a:rPr lang="en-US" sz="1200" dirty="0">
                <a:solidFill>
                  <a:srgbClr val="1D1D1D"/>
                </a:solidFill>
              </a:rPr>
            </a:br>
            <a:endParaRPr lang="en-US" sz="1200" dirty="0">
              <a:solidFill>
                <a:srgbClr val="1D1D1D"/>
              </a:solidFill>
            </a:endParaRPr>
          </a:p>
          <a:p>
            <a:endParaRPr lang="en-US" sz="1200" dirty="0"/>
          </a:p>
        </p:txBody>
      </p:sp>
      <p:sp>
        <p:nvSpPr>
          <p:cNvPr id="8" name="Title 1"/>
          <p:cNvSpPr txBox="1">
            <a:spLocks/>
          </p:cNvSpPr>
          <p:nvPr/>
        </p:nvSpPr>
        <p:spPr>
          <a:xfrm>
            <a:off x="1464557" y="9525"/>
            <a:ext cx="6201448"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Scientific </a:t>
            </a:r>
            <a:r>
              <a:rPr lang="en-US" sz="2400" b="1" dirty="0" err="1">
                <a:solidFill>
                  <a:schemeClr val="accent6"/>
                </a:solidFill>
                <a:latin typeface="AlternateGothic2 BT" pitchFamily="34" charset="0"/>
              </a:rPr>
              <a:t>Reseach</a:t>
            </a:r>
            <a:r>
              <a:rPr lang="en-US" sz="2400" b="1" dirty="0">
                <a:solidFill>
                  <a:schemeClr val="accent6"/>
                </a:solidFill>
                <a:latin typeface="AlternateGothic2 BT" pitchFamily="34" charset="0"/>
              </a:rPr>
              <a:t> </a:t>
            </a:r>
            <a:r>
              <a:rPr lang="en-US" sz="2400" b="1" dirty="0">
                <a:solidFill>
                  <a:schemeClr val="bg1"/>
                </a:solidFill>
                <a:latin typeface="AlternateGothic2 BT" pitchFamily="34" charset="0"/>
              </a:rPr>
              <a:t>On The Lykoi Cat</a:t>
            </a:r>
          </a:p>
        </p:txBody>
      </p:sp>
      <p:sp>
        <p:nvSpPr>
          <p:cNvPr id="9" name="TextBox 8">
            <a:extLst>
              <a:ext uri="{FF2B5EF4-FFF2-40B4-BE49-F238E27FC236}">
                <a16:creationId xmlns:a16="http://schemas.microsoft.com/office/drawing/2014/main" id="{10254D64-6504-4A16-97F4-CB408FAAF02E}"/>
              </a:ext>
            </a:extLst>
          </p:cNvPr>
          <p:cNvSpPr txBox="1"/>
          <p:nvPr/>
        </p:nvSpPr>
        <p:spPr>
          <a:xfrm>
            <a:off x="5320891"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Brittney Gobble, Lykoicats.com</a:t>
            </a:r>
          </a:p>
        </p:txBody>
      </p:sp>
    </p:spTree>
    <p:extLst>
      <p:ext uri="{BB962C8B-B14F-4D97-AF65-F5344CB8AC3E}">
        <p14:creationId xmlns:p14="http://schemas.microsoft.com/office/powerpoint/2010/main" val="9408786"/>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3420328" y="18288"/>
            <a:ext cx="2275004"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spc="-150" dirty="0">
                <a:solidFill>
                  <a:schemeClr val="accent6"/>
                </a:solidFill>
                <a:latin typeface="+mn-lt"/>
              </a:rPr>
              <a:t>Breed </a:t>
            </a:r>
            <a:r>
              <a:rPr lang="en-US" sz="2400" b="1" spc="-150" dirty="0">
                <a:solidFill>
                  <a:schemeClr val="bg1"/>
                </a:solidFill>
                <a:latin typeface="+mn-lt"/>
              </a:rPr>
              <a:t>Standard</a:t>
            </a:r>
            <a:endParaRPr lang="en-US" sz="2400" b="1" dirty="0">
              <a:solidFill>
                <a:schemeClr val="bg1"/>
              </a:solidFill>
              <a:latin typeface="+mn-lt"/>
            </a:endParaRPr>
          </a:p>
        </p:txBody>
      </p:sp>
      <p:sp>
        <p:nvSpPr>
          <p:cNvPr id="5" name="TextBox 4">
            <a:extLst>
              <a:ext uri="{FF2B5EF4-FFF2-40B4-BE49-F238E27FC236}">
                <a16:creationId xmlns:a16="http://schemas.microsoft.com/office/drawing/2014/main" id="{91894868-FC2A-49BD-9BB9-48A6BCBFF79D}"/>
              </a:ext>
            </a:extLst>
          </p:cNvPr>
          <p:cNvSpPr txBox="1"/>
          <p:nvPr/>
        </p:nvSpPr>
        <p:spPr>
          <a:xfrm>
            <a:off x="6415424" y="4866501"/>
            <a:ext cx="2728576" cy="276999"/>
          </a:xfrm>
          <a:prstGeom prst="rect">
            <a:avLst/>
          </a:prstGeom>
          <a:noFill/>
        </p:spPr>
        <p:txBody>
          <a:bodyPr wrap="square" rtlCol="0">
            <a:spAutoFit/>
          </a:bodyPr>
          <a:lstStyle/>
          <a:p>
            <a:r>
              <a:rPr lang="en-US" sz="1200" dirty="0">
                <a:solidFill>
                  <a:schemeClr val="tx1">
                    <a:lumMod val="85000"/>
                    <a:lumOff val="15000"/>
                  </a:schemeClr>
                </a:solidFill>
              </a:rPr>
              <a:t>Photo Credit:  foxnews.com (Reuters)</a:t>
            </a:r>
          </a:p>
        </p:txBody>
      </p:sp>
    </p:spTree>
    <p:extLst>
      <p:ext uri="{BB962C8B-B14F-4D97-AF65-F5344CB8AC3E}">
        <p14:creationId xmlns:p14="http://schemas.microsoft.com/office/powerpoint/2010/main" val="9408786"/>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9" name="TextBox 8"/>
          <p:cNvSpPr txBox="1"/>
          <p:nvPr/>
        </p:nvSpPr>
        <p:spPr>
          <a:xfrm>
            <a:off x="3477467" y="965650"/>
            <a:ext cx="4838521" cy="4832092"/>
          </a:xfrm>
          <a:prstGeom prst="rect">
            <a:avLst/>
          </a:prstGeom>
          <a:noFill/>
        </p:spPr>
        <p:txBody>
          <a:bodyPr wrap="square" rtlCol="0">
            <a:spAutoFit/>
          </a:bodyPr>
          <a:lstStyle/>
          <a:p>
            <a:r>
              <a:rPr lang="en-US" sz="1400" b="1" dirty="0"/>
              <a:t>The Lykoi is a partially hairless breed of cat with a coat that is unique to them.</a:t>
            </a:r>
          </a:p>
          <a:p>
            <a:r>
              <a:rPr lang="en-US" sz="1400" b="1" dirty="0"/>
              <a:t/>
            </a:r>
            <a:br>
              <a:rPr lang="en-US" sz="1400" b="1" dirty="0"/>
            </a:br>
            <a:r>
              <a:rPr lang="en-US" sz="1400" dirty="0"/>
              <a:t>A combination of distinct traits set the Lykoi apart from all other breeds:</a:t>
            </a:r>
          </a:p>
          <a:p>
            <a:r>
              <a:rPr lang="en-US" sz="1400" dirty="0"/>
              <a:t/>
            </a:r>
            <a:br>
              <a:rPr lang="en-US" sz="1400" dirty="0"/>
            </a:br>
            <a:r>
              <a:rPr lang="en-US" sz="1400" dirty="0"/>
              <a:t>1) </a:t>
            </a:r>
            <a:r>
              <a:rPr lang="en-US" sz="1400" dirty="0" err="1"/>
              <a:t>Roaning</a:t>
            </a:r>
            <a:r>
              <a:rPr lang="en-US" sz="1400" dirty="0"/>
              <a:t>; an </a:t>
            </a:r>
            <a:r>
              <a:rPr lang="en-US" sz="1400" dirty="0" err="1"/>
              <a:t>amelanistic</a:t>
            </a:r>
            <a:r>
              <a:rPr lang="en-US" sz="1400" dirty="0"/>
              <a:t> color pattern of intermixed white and colored guard hairs.  The pattern is found in other animals, such as horses, but has not been noted in any other breed of cat.  </a:t>
            </a:r>
            <a:br>
              <a:rPr lang="en-US" sz="1400" dirty="0"/>
            </a:br>
            <a:r>
              <a:rPr lang="en-US" sz="1400" dirty="0"/>
              <a:t>2) A lack of undercoat. </a:t>
            </a:r>
            <a:br>
              <a:rPr lang="en-US" sz="1400" dirty="0"/>
            </a:br>
            <a:r>
              <a:rPr lang="en-US" sz="1400" dirty="0"/>
              <a:t>3) Sparse hair on legs, feet and face mask which gives the appearance of a werewolf.</a:t>
            </a:r>
          </a:p>
          <a:p>
            <a:r>
              <a:rPr lang="en-US" sz="1400" dirty="0"/>
              <a:t/>
            </a:r>
            <a:br>
              <a:rPr lang="en-US" sz="1400" dirty="0"/>
            </a:br>
            <a:r>
              <a:rPr lang="en-US" sz="1400" dirty="0"/>
              <a:t>The large, bright, walnut shaped eyes combined with these distinct traits, give the “Lykoi” a werewolf-like appearance.  </a:t>
            </a:r>
          </a:p>
          <a:p>
            <a:r>
              <a:rPr lang="en-US" sz="1400" dirty="0"/>
              <a:t/>
            </a:r>
            <a:br>
              <a:rPr lang="en-US" sz="1400" dirty="0"/>
            </a:br>
            <a:endParaRPr lang="en-US" sz="1400" dirty="0"/>
          </a:p>
          <a:p>
            <a:endParaRPr lang="en-US" sz="1400" dirty="0"/>
          </a:p>
          <a:p>
            <a:r>
              <a:rPr lang="en-US" sz="1400" dirty="0"/>
              <a:t/>
            </a:r>
            <a:br>
              <a:rPr lang="en-US" sz="1400" dirty="0"/>
            </a:br>
            <a:r>
              <a:rPr lang="en-US" sz="1400" dirty="0">
                <a:solidFill>
                  <a:srgbClr val="1D1D1D"/>
                </a:solidFill>
              </a:rPr>
              <a:t/>
            </a:r>
            <a:br>
              <a:rPr lang="en-US" sz="1400" dirty="0">
                <a:solidFill>
                  <a:srgbClr val="1D1D1D"/>
                </a:solidFill>
              </a:rPr>
            </a:br>
            <a:r>
              <a:rPr lang="en-US" sz="1400" dirty="0">
                <a:solidFill>
                  <a:srgbClr val="1D1D1D"/>
                </a:solidFill>
              </a:rPr>
              <a:t> </a:t>
            </a:r>
          </a:p>
          <a:p>
            <a:endParaRPr lang="en-US" sz="1400" dirty="0">
              <a:solidFill>
                <a:srgbClr val="1D1D1D"/>
              </a:solidFill>
            </a:endParaRPr>
          </a:p>
        </p:txBody>
      </p:sp>
      <p:sp>
        <p:nvSpPr>
          <p:cNvPr id="11" name="Title 1"/>
          <p:cNvSpPr txBox="1">
            <a:spLocks/>
          </p:cNvSpPr>
          <p:nvPr/>
        </p:nvSpPr>
        <p:spPr>
          <a:xfrm>
            <a:off x="3420328" y="18288"/>
            <a:ext cx="2275004"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spc="-150" dirty="0">
                <a:solidFill>
                  <a:schemeClr val="accent6"/>
                </a:solidFill>
                <a:latin typeface="+mn-lt"/>
              </a:rPr>
              <a:t>Breed </a:t>
            </a:r>
            <a:r>
              <a:rPr lang="en-US" sz="2400" b="1" spc="-150" dirty="0">
                <a:solidFill>
                  <a:schemeClr val="bg1"/>
                </a:solidFill>
                <a:latin typeface="+mn-lt"/>
              </a:rPr>
              <a:t>Standard</a:t>
            </a:r>
            <a:endParaRPr lang="en-US" sz="2400" b="1" dirty="0">
              <a:solidFill>
                <a:schemeClr val="bg1"/>
              </a:solidFill>
              <a:latin typeface="+mn-lt"/>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152" y="1016361"/>
            <a:ext cx="2161062" cy="3241593"/>
          </a:xfrm>
          <a:prstGeom prst="rect">
            <a:avLst/>
          </a:prstGeom>
          <a:ln>
            <a:solidFill>
              <a:schemeClr val="accent6">
                <a:lumMod val="50000"/>
              </a:schemeClr>
            </a:solidFill>
          </a:ln>
        </p:spPr>
      </p:pic>
      <p:sp>
        <p:nvSpPr>
          <p:cNvPr id="5" name="TextBox 4">
            <a:extLst>
              <a:ext uri="{FF2B5EF4-FFF2-40B4-BE49-F238E27FC236}">
                <a16:creationId xmlns:a16="http://schemas.microsoft.com/office/drawing/2014/main" id="{24D6B517-B878-40AE-96E3-E50D9FB790BD}"/>
              </a:ext>
            </a:extLst>
          </p:cNvPr>
          <p:cNvSpPr txBox="1"/>
          <p:nvPr/>
        </p:nvSpPr>
        <p:spPr>
          <a:xfrm>
            <a:off x="5695332" y="4866501"/>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sp>
        <p:nvSpPr>
          <p:cNvPr id="6" name="TextBox 5">
            <a:extLst>
              <a:ext uri="{FF2B5EF4-FFF2-40B4-BE49-F238E27FC236}">
                <a16:creationId xmlns:a16="http://schemas.microsoft.com/office/drawing/2014/main" id="{09950BBA-7295-44EF-8EDA-4B1EE2F4FD1F}"/>
              </a:ext>
            </a:extLst>
          </p:cNvPr>
          <p:cNvSpPr txBox="1"/>
          <p:nvPr/>
        </p:nvSpPr>
        <p:spPr>
          <a:xfrm>
            <a:off x="1000366" y="4257954"/>
            <a:ext cx="2728576" cy="276999"/>
          </a:xfrm>
          <a:prstGeom prst="rect">
            <a:avLst/>
          </a:prstGeom>
          <a:noFill/>
        </p:spPr>
        <p:txBody>
          <a:bodyPr wrap="square" rtlCol="0">
            <a:spAutoFit/>
          </a:bodyPr>
          <a:lstStyle/>
          <a:p>
            <a:r>
              <a:rPr lang="en-US" sz="1200" dirty="0">
                <a:solidFill>
                  <a:schemeClr val="tx1">
                    <a:lumMod val="85000"/>
                    <a:lumOff val="15000"/>
                  </a:schemeClr>
                </a:solidFill>
              </a:rPr>
              <a:t>Photo Credit:  Preston Smith</a:t>
            </a:r>
          </a:p>
        </p:txBody>
      </p:sp>
    </p:spTree>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9" name="TextBox 8"/>
          <p:cNvSpPr txBox="1"/>
          <p:nvPr/>
        </p:nvSpPr>
        <p:spPr>
          <a:xfrm>
            <a:off x="3823109" y="940159"/>
            <a:ext cx="4838988" cy="3323987"/>
          </a:xfrm>
          <a:prstGeom prst="rect">
            <a:avLst/>
          </a:prstGeom>
          <a:noFill/>
        </p:spPr>
        <p:txBody>
          <a:bodyPr wrap="square" rtlCol="0">
            <a:spAutoFit/>
          </a:bodyPr>
          <a:lstStyle/>
          <a:p>
            <a:r>
              <a:rPr lang="en-US" sz="1400" b="1" dirty="0">
                <a:solidFill>
                  <a:srgbClr val="1D1D1D"/>
                </a:solidFill>
              </a:rPr>
              <a:t>Category:  </a:t>
            </a:r>
            <a:r>
              <a:rPr lang="en-US" sz="1400" dirty="0" smtClean="0">
                <a:solidFill>
                  <a:srgbClr val="1D1D1D"/>
                </a:solidFill>
              </a:rPr>
              <a:t>Traditional black only. </a:t>
            </a:r>
            <a:r>
              <a:rPr lang="en-US" sz="1400" dirty="0">
                <a:solidFill>
                  <a:srgbClr val="1D1D1D"/>
                </a:solidFill>
              </a:rPr>
              <a:t/>
            </a:r>
            <a:br>
              <a:rPr lang="en-US" sz="1400" dirty="0">
                <a:solidFill>
                  <a:srgbClr val="1D1D1D"/>
                </a:solidFill>
              </a:rPr>
            </a:br>
            <a:endParaRPr lang="en-US" sz="1400" dirty="0">
              <a:solidFill>
                <a:srgbClr val="1D1D1D"/>
              </a:solidFill>
            </a:endParaRPr>
          </a:p>
          <a:p>
            <a:r>
              <a:rPr lang="en-US" sz="1400" b="1" dirty="0">
                <a:solidFill>
                  <a:srgbClr val="1D1D1D"/>
                </a:solidFill>
              </a:rPr>
              <a:t>Allowable outcross breeds:  </a:t>
            </a:r>
            <a:r>
              <a:rPr lang="he-IL" sz="1400" b="1" dirty="0" smtClean="0">
                <a:solidFill>
                  <a:srgbClr val="1D1D1D"/>
                </a:solidFill>
              </a:rPr>
              <a:t> </a:t>
            </a:r>
            <a:r>
              <a:rPr lang="en-US" sz="1400" b="1" dirty="0" smtClean="0">
                <a:solidFill>
                  <a:srgbClr val="1D1D1D"/>
                </a:solidFill>
              </a:rPr>
              <a:t>BLACK</a:t>
            </a:r>
            <a:r>
              <a:rPr lang="he-IL" sz="1400" b="1" dirty="0" smtClean="0">
                <a:solidFill>
                  <a:srgbClr val="1D1D1D"/>
                </a:solidFill>
              </a:rPr>
              <a:t> </a:t>
            </a:r>
            <a:r>
              <a:rPr lang="en-US" sz="1400" dirty="0" smtClean="0">
                <a:solidFill>
                  <a:srgbClr val="1D1D1D"/>
                </a:solidFill>
              </a:rPr>
              <a:t>Domestic </a:t>
            </a:r>
            <a:r>
              <a:rPr lang="en-US" sz="1400" dirty="0">
                <a:solidFill>
                  <a:srgbClr val="1D1D1D"/>
                </a:solidFill>
              </a:rPr>
              <a:t>shorthair </a:t>
            </a:r>
            <a:br>
              <a:rPr lang="en-US" sz="1400" dirty="0">
                <a:solidFill>
                  <a:srgbClr val="1D1D1D"/>
                </a:solidFill>
              </a:rPr>
            </a:br>
            <a:endParaRPr lang="en-US" sz="1400" dirty="0"/>
          </a:p>
          <a:p>
            <a:endParaRPr lang="en-US" sz="1400" dirty="0"/>
          </a:p>
          <a:p>
            <a:r>
              <a:rPr lang="en-US" sz="1400" b="1" dirty="0"/>
              <a:t>Breed Notes:  </a:t>
            </a:r>
            <a:r>
              <a:rPr lang="en-US" sz="1400" dirty="0"/>
              <a:t>Due to the limited gene pool, any cat naturally born to have the sparse hairless and intermixed </a:t>
            </a:r>
            <a:r>
              <a:rPr lang="en-US" sz="1400" dirty="0" err="1"/>
              <a:t>amelanistic</a:t>
            </a:r>
            <a:r>
              <a:rPr lang="en-US" sz="1400" dirty="0"/>
              <a:t> (roan) hair, regardless of show standard, may be registered for breeding and show if approved by three </a:t>
            </a:r>
            <a:r>
              <a:rPr lang="en-US" sz="1400" dirty="0" smtClean="0"/>
              <a:t>TICA </a:t>
            </a:r>
            <a:r>
              <a:rPr lang="en-US" sz="1400" dirty="0"/>
              <a:t>AB </a:t>
            </a:r>
            <a:r>
              <a:rPr lang="en-US" sz="1400" dirty="0" smtClean="0"/>
              <a:t>Judges. </a:t>
            </a:r>
          </a:p>
          <a:p>
            <a:r>
              <a:rPr lang="en-US" sz="1400" b="1" dirty="0"/>
              <a:t>They can be used in showing if they meet the standard.</a:t>
            </a:r>
            <a:r>
              <a:rPr lang="en-US" sz="1400" b="1" dirty="0" smtClean="0"/>
              <a:t> </a:t>
            </a:r>
            <a:endParaRPr lang="en-US" sz="1400" b="1" dirty="0"/>
          </a:p>
          <a:p>
            <a:endParaRPr lang="en-US" sz="1400" b="1" dirty="0"/>
          </a:p>
          <a:p>
            <a:r>
              <a:rPr lang="en-US" sz="1400" dirty="0"/>
              <a:t/>
            </a:r>
            <a:br>
              <a:rPr lang="en-US" sz="1400" dirty="0"/>
            </a:br>
            <a:r>
              <a:rPr lang="en-US" sz="1400" dirty="0">
                <a:solidFill>
                  <a:srgbClr val="1D1D1D"/>
                </a:solidFill>
              </a:rPr>
              <a:t/>
            </a:r>
            <a:br>
              <a:rPr lang="en-US" sz="1400" dirty="0">
                <a:solidFill>
                  <a:srgbClr val="1D1D1D"/>
                </a:solidFill>
              </a:rPr>
            </a:br>
            <a:r>
              <a:rPr lang="en-US" sz="1400" dirty="0">
                <a:solidFill>
                  <a:srgbClr val="1D1D1D"/>
                </a:solidFill>
              </a:rPr>
              <a:t> </a:t>
            </a:r>
          </a:p>
          <a:p>
            <a:endParaRPr lang="en-US" sz="1400" dirty="0">
              <a:solidFill>
                <a:srgbClr val="1D1D1D"/>
              </a:solidFill>
            </a:endParaRPr>
          </a:p>
        </p:txBody>
      </p:sp>
      <p:sp>
        <p:nvSpPr>
          <p:cNvPr id="520" name="Rectangle 519"/>
          <p:cNvSpPr/>
          <p:nvPr/>
        </p:nvSpPr>
        <p:spPr>
          <a:xfrm>
            <a:off x="1057973" y="958754"/>
            <a:ext cx="2360532" cy="3629241"/>
          </a:xfrm>
          <a:prstGeom prst="rect">
            <a:avLst/>
          </a:prstGeom>
          <a:solidFill>
            <a:srgbClr val="1D1D1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
            </a:r>
            <a:br>
              <a:rPr lang="en-US" sz="1400" dirty="0"/>
            </a:br>
            <a:r>
              <a:rPr lang="en-US" sz="1400" dirty="0"/>
              <a:t>  </a:t>
            </a:r>
          </a:p>
          <a:p>
            <a:endParaRPr lang="en-US" sz="1200" dirty="0"/>
          </a:p>
          <a:p>
            <a:r>
              <a:rPr lang="en-US" sz="1200" dirty="0"/>
              <a:t>        </a:t>
            </a:r>
          </a:p>
        </p:txBody>
      </p:sp>
      <p:sp>
        <p:nvSpPr>
          <p:cNvPr id="522" name="TextBox 521"/>
          <p:cNvSpPr txBox="1"/>
          <p:nvPr/>
        </p:nvSpPr>
        <p:spPr>
          <a:xfrm>
            <a:off x="1173187" y="1131575"/>
            <a:ext cx="1936749" cy="3477875"/>
          </a:xfrm>
          <a:prstGeom prst="rect">
            <a:avLst/>
          </a:prstGeom>
          <a:noFill/>
        </p:spPr>
        <p:txBody>
          <a:bodyPr wrap="none" rtlCol="0">
            <a:spAutoFit/>
          </a:bodyPr>
          <a:lstStyle/>
          <a:p>
            <a:r>
              <a:rPr lang="en-US" sz="1100" b="1" dirty="0">
                <a:solidFill>
                  <a:schemeClr val="accent6">
                    <a:lumMod val="20000"/>
                    <a:lumOff val="80000"/>
                  </a:schemeClr>
                </a:solidFill>
              </a:rPr>
              <a:t>HEAD</a:t>
            </a:r>
          </a:p>
          <a:p>
            <a:r>
              <a:rPr lang="en-US" sz="1100" dirty="0">
                <a:solidFill>
                  <a:schemeClr val="accent6">
                    <a:lumMod val="20000"/>
                    <a:lumOff val="80000"/>
                  </a:schemeClr>
                </a:solidFill>
              </a:rPr>
              <a:t>   Muzzle/Chin/Nose             </a:t>
            </a:r>
            <a:br>
              <a:rPr lang="en-US" sz="1100" dirty="0">
                <a:solidFill>
                  <a:schemeClr val="accent6">
                    <a:lumMod val="20000"/>
                    <a:lumOff val="80000"/>
                  </a:schemeClr>
                </a:solidFill>
              </a:rPr>
            </a:br>
            <a:r>
              <a:rPr lang="en-US" sz="1100" dirty="0">
                <a:solidFill>
                  <a:schemeClr val="accent6">
                    <a:lumMod val="20000"/>
                    <a:lumOff val="80000"/>
                  </a:schemeClr>
                </a:solidFill>
              </a:rPr>
              <a:t>   </a:t>
            </a:r>
            <a:r>
              <a:rPr lang="en-US" sz="1100" dirty="0" smtClean="0">
                <a:solidFill>
                  <a:schemeClr val="accent6">
                    <a:lumMod val="20000"/>
                    <a:lumOff val="80000"/>
                  </a:schemeClr>
                </a:solidFill>
              </a:rPr>
              <a:t>Shape                         </a:t>
            </a:r>
            <a:r>
              <a:rPr lang="en-US" sz="1100" dirty="0">
                <a:solidFill>
                  <a:schemeClr val="accent6">
                    <a:lumMod val="20000"/>
                    <a:lumOff val="80000"/>
                  </a:schemeClr>
                </a:solidFill>
              </a:rPr>
              <a:t/>
            </a:r>
            <a:br>
              <a:rPr lang="en-US" sz="1100" dirty="0">
                <a:solidFill>
                  <a:schemeClr val="accent6">
                    <a:lumMod val="20000"/>
                    <a:lumOff val="80000"/>
                  </a:schemeClr>
                </a:solidFill>
              </a:rPr>
            </a:br>
            <a:r>
              <a:rPr lang="en-US" sz="1100" dirty="0">
                <a:solidFill>
                  <a:schemeClr val="accent6">
                    <a:lumMod val="20000"/>
                    <a:lumOff val="80000"/>
                  </a:schemeClr>
                </a:solidFill>
              </a:rPr>
              <a:t>   Ears                                  </a:t>
            </a:r>
            <a:br>
              <a:rPr lang="en-US" sz="1100" dirty="0">
                <a:solidFill>
                  <a:schemeClr val="accent6">
                    <a:lumMod val="20000"/>
                    <a:lumOff val="80000"/>
                  </a:schemeClr>
                </a:solidFill>
              </a:rPr>
            </a:br>
            <a:r>
              <a:rPr lang="en-US" sz="1100" dirty="0">
                <a:solidFill>
                  <a:schemeClr val="accent6">
                    <a:lumMod val="20000"/>
                    <a:lumOff val="80000"/>
                  </a:schemeClr>
                </a:solidFill>
              </a:rPr>
              <a:t>   Eyes                                  </a:t>
            </a:r>
            <a:br>
              <a:rPr lang="en-US" sz="1100" dirty="0">
                <a:solidFill>
                  <a:schemeClr val="accent6">
                    <a:lumMod val="20000"/>
                    <a:lumOff val="80000"/>
                  </a:schemeClr>
                </a:solidFill>
              </a:rPr>
            </a:br>
            <a:r>
              <a:rPr lang="en-US" sz="1100" dirty="0">
                <a:solidFill>
                  <a:schemeClr val="accent6">
                    <a:lumMod val="20000"/>
                    <a:lumOff val="80000"/>
                  </a:schemeClr>
                </a:solidFill>
              </a:rPr>
              <a:t>   Profile  </a:t>
            </a:r>
          </a:p>
          <a:p>
            <a:r>
              <a:rPr lang="en-US" sz="1100" dirty="0" smtClean="0">
                <a:solidFill>
                  <a:schemeClr val="accent6">
                    <a:lumMod val="20000"/>
                    <a:lumOff val="80000"/>
                  </a:schemeClr>
                </a:solidFill>
              </a:rPr>
              <a:t>   Neck                    </a:t>
            </a:r>
            <a:endParaRPr lang="en-US" sz="1100" dirty="0">
              <a:solidFill>
                <a:schemeClr val="accent6">
                  <a:lumMod val="20000"/>
                  <a:lumOff val="80000"/>
                </a:schemeClr>
              </a:solidFill>
            </a:endParaRPr>
          </a:p>
          <a:p>
            <a:r>
              <a:rPr lang="en-US" sz="1100" b="1" dirty="0">
                <a:solidFill>
                  <a:schemeClr val="accent6">
                    <a:lumMod val="20000"/>
                    <a:lumOff val="80000"/>
                  </a:schemeClr>
                </a:solidFill>
              </a:rPr>
              <a:t>BODY</a:t>
            </a:r>
          </a:p>
          <a:p>
            <a:r>
              <a:rPr lang="en-US" sz="1100" dirty="0">
                <a:solidFill>
                  <a:schemeClr val="accent6">
                    <a:lumMod val="20000"/>
                    <a:lumOff val="80000"/>
                  </a:schemeClr>
                </a:solidFill>
              </a:rPr>
              <a:t>   </a:t>
            </a:r>
            <a:r>
              <a:rPr lang="en-US" sz="1100" dirty="0" smtClean="0">
                <a:solidFill>
                  <a:schemeClr val="accent6">
                    <a:lumMod val="20000"/>
                    <a:lumOff val="80000"/>
                  </a:schemeClr>
                </a:solidFill>
              </a:rPr>
              <a:t>Torso                     </a:t>
            </a:r>
            <a:r>
              <a:rPr lang="en-US" sz="1100" dirty="0">
                <a:solidFill>
                  <a:schemeClr val="accent6">
                    <a:lumMod val="20000"/>
                    <a:lumOff val="80000"/>
                  </a:schemeClr>
                </a:solidFill>
              </a:rPr>
              <a:t/>
            </a:r>
            <a:br>
              <a:rPr lang="en-US" sz="1100" dirty="0">
                <a:solidFill>
                  <a:schemeClr val="accent6">
                    <a:lumMod val="20000"/>
                    <a:lumOff val="80000"/>
                  </a:schemeClr>
                </a:solidFill>
              </a:rPr>
            </a:br>
            <a:r>
              <a:rPr lang="en-US" sz="1100" dirty="0">
                <a:solidFill>
                  <a:schemeClr val="accent6">
                    <a:lumMod val="20000"/>
                    <a:lumOff val="80000"/>
                  </a:schemeClr>
                </a:solidFill>
              </a:rPr>
              <a:t>   Musculature                        </a:t>
            </a:r>
            <a:br>
              <a:rPr lang="en-US" sz="1100" dirty="0">
                <a:solidFill>
                  <a:schemeClr val="accent6">
                    <a:lumMod val="20000"/>
                    <a:lumOff val="80000"/>
                  </a:schemeClr>
                </a:solidFill>
              </a:rPr>
            </a:br>
            <a:r>
              <a:rPr lang="en-US" sz="1100" dirty="0">
                <a:solidFill>
                  <a:schemeClr val="accent6">
                    <a:lumMod val="20000"/>
                    <a:lumOff val="80000"/>
                  </a:schemeClr>
                </a:solidFill>
              </a:rPr>
              <a:t>   Legs                                    </a:t>
            </a:r>
            <a:br>
              <a:rPr lang="en-US" sz="1100" dirty="0">
                <a:solidFill>
                  <a:schemeClr val="accent6">
                    <a:lumMod val="20000"/>
                    <a:lumOff val="80000"/>
                  </a:schemeClr>
                </a:solidFill>
              </a:rPr>
            </a:br>
            <a:r>
              <a:rPr lang="en-US" sz="1100" dirty="0">
                <a:solidFill>
                  <a:schemeClr val="accent6">
                    <a:lumMod val="20000"/>
                    <a:lumOff val="80000"/>
                  </a:schemeClr>
                </a:solidFill>
              </a:rPr>
              <a:t>   </a:t>
            </a:r>
            <a:r>
              <a:rPr lang="en-US" sz="1100" dirty="0" smtClean="0">
                <a:solidFill>
                  <a:schemeClr val="accent6">
                    <a:lumMod val="20000"/>
                    <a:lumOff val="80000"/>
                  </a:schemeClr>
                </a:solidFill>
              </a:rPr>
              <a:t>Boning</a:t>
            </a:r>
            <a:r>
              <a:rPr lang="en-US" sz="1100" dirty="0">
                <a:solidFill>
                  <a:schemeClr val="accent6">
                    <a:lumMod val="20000"/>
                    <a:lumOff val="80000"/>
                  </a:schemeClr>
                </a:solidFill>
              </a:rPr>
              <a:t/>
            </a:r>
            <a:br>
              <a:rPr lang="en-US" sz="1100" dirty="0">
                <a:solidFill>
                  <a:schemeClr val="accent6">
                    <a:lumMod val="20000"/>
                    <a:lumOff val="80000"/>
                  </a:schemeClr>
                </a:solidFill>
              </a:rPr>
            </a:br>
            <a:r>
              <a:rPr lang="en-US" sz="1100" dirty="0">
                <a:solidFill>
                  <a:schemeClr val="accent6">
                    <a:lumMod val="20000"/>
                    <a:lumOff val="80000"/>
                  </a:schemeClr>
                </a:solidFill>
              </a:rPr>
              <a:t>   Tail</a:t>
            </a:r>
          </a:p>
          <a:p>
            <a:endParaRPr lang="en-US" sz="1100" dirty="0">
              <a:solidFill>
                <a:schemeClr val="accent6">
                  <a:lumMod val="20000"/>
                  <a:lumOff val="80000"/>
                </a:schemeClr>
              </a:solidFill>
            </a:endParaRPr>
          </a:p>
          <a:p>
            <a:r>
              <a:rPr lang="en-US" sz="1100" b="1" dirty="0">
                <a:solidFill>
                  <a:schemeClr val="accent6">
                    <a:lumMod val="20000"/>
                    <a:lumOff val="80000"/>
                  </a:schemeClr>
                </a:solidFill>
              </a:rPr>
              <a:t>COAT</a:t>
            </a:r>
            <a:r>
              <a:rPr lang="en-US" sz="1100" dirty="0">
                <a:solidFill>
                  <a:schemeClr val="accent6">
                    <a:lumMod val="20000"/>
                    <a:lumOff val="80000"/>
                  </a:schemeClr>
                </a:solidFill>
              </a:rPr>
              <a:t/>
            </a:r>
            <a:br>
              <a:rPr lang="en-US" sz="1100" dirty="0">
                <a:solidFill>
                  <a:schemeClr val="accent6">
                    <a:lumMod val="20000"/>
                    <a:lumOff val="80000"/>
                  </a:schemeClr>
                </a:solidFill>
              </a:rPr>
            </a:br>
            <a:r>
              <a:rPr lang="en-US" sz="1100" dirty="0">
                <a:solidFill>
                  <a:schemeClr val="accent6">
                    <a:lumMod val="20000"/>
                    <a:lumOff val="80000"/>
                  </a:schemeClr>
                </a:solidFill>
              </a:rPr>
              <a:t>   Texture/Density</a:t>
            </a:r>
            <a:br>
              <a:rPr lang="en-US" sz="1100" dirty="0">
                <a:solidFill>
                  <a:schemeClr val="accent6">
                    <a:lumMod val="20000"/>
                    <a:lumOff val="80000"/>
                  </a:schemeClr>
                </a:solidFill>
              </a:rPr>
            </a:br>
            <a:r>
              <a:rPr lang="en-US" sz="1100" dirty="0">
                <a:solidFill>
                  <a:schemeClr val="accent6">
                    <a:lumMod val="20000"/>
                    <a:lumOff val="80000"/>
                  </a:schemeClr>
                </a:solidFill>
              </a:rPr>
              <a:t>   Color/</a:t>
            </a:r>
            <a:r>
              <a:rPr lang="en-US" sz="1100" dirty="0" err="1">
                <a:solidFill>
                  <a:schemeClr val="accent6">
                    <a:lumMod val="20000"/>
                    <a:lumOff val="80000"/>
                  </a:schemeClr>
                </a:solidFill>
              </a:rPr>
              <a:t>Roaning</a:t>
            </a:r>
            <a:r>
              <a:rPr lang="en-US" sz="1100" dirty="0">
                <a:solidFill>
                  <a:schemeClr val="accent6">
                    <a:lumMod val="20000"/>
                    <a:lumOff val="80000"/>
                  </a:schemeClr>
                </a:solidFill>
              </a:rPr>
              <a:t/>
            </a:r>
            <a:br>
              <a:rPr lang="en-US" sz="1100" dirty="0">
                <a:solidFill>
                  <a:schemeClr val="accent6">
                    <a:lumMod val="20000"/>
                    <a:lumOff val="80000"/>
                  </a:schemeClr>
                </a:solidFill>
              </a:rPr>
            </a:br>
            <a:r>
              <a:rPr lang="en-US" sz="1100" dirty="0">
                <a:solidFill>
                  <a:schemeClr val="accent6">
                    <a:lumMod val="20000"/>
                    <a:lumOff val="80000"/>
                  </a:schemeClr>
                </a:solidFill>
              </a:rPr>
              <a:t>   </a:t>
            </a:r>
            <a:r>
              <a:rPr lang="en-US" sz="1100" dirty="0" smtClean="0">
                <a:solidFill>
                  <a:schemeClr val="accent6">
                    <a:lumMod val="20000"/>
                    <a:lumOff val="80000"/>
                  </a:schemeClr>
                </a:solidFill>
              </a:rPr>
              <a:t>Length</a:t>
            </a:r>
          </a:p>
          <a:p>
            <a:r>
              <a:rPr lang="en-US" sz="1100" dirty="0">
                <a:solidFill>
                  <a:schemeClr val="accent6">
                    <a:lumMod val="20000"/>
                    <a:lumOff val="80000"/>
                  </a:schemeClr>
                </a:solidFill>
              </a:rPr>
              <a:t> </a:t>
            </a:r>
            <a:r>
              <a:rPr lang="en-US" sz="1100" dirty="0" smtClean="0">
                <a:solidFill>
                  <a:schemeClr val="accent6">
                    <a:lumMod val="20000"/>
                    <a:lumOff val="80000"/>
                  </a:schemeClr>
                </a:solidFill>
              </a:rPr>
              <a:t>  Mask</a:t>
            </a:r>
            <a:endParaRPr lang="en-US" sz="1100" dirty="0">
              <a:solidFill>
                <a:schemeClr val="accent6">
                  <a:lumMod val="20000"/>
                  <a:lumOff val="80000"/>
                </a:schemeClr>
              </a:solidFill>
            </a:endParaRPr>
          </a:p>
          <a:p>
            <a:endParaRPr lang="en-US" sz="1100" dirty="0">
              <a:solidFill>
                <a:schemeClr val="accent6">
                  <a:lumMod val="20000"/>
                  <a:lumOff val="80000"/>
                </a:schemeClr>
              </a:solidFill>
            </a:endParaRPr>
          </a:p>
        </p:txBody>
      </p:sp>
      <p:sp>
        <p:nvSpPr>
          <p:cNvPr id="10" name="TextBox 9"/>
          <p:cNvSpPr txBox="1"/>
          <p:nvPr/>
        </p:nvSpPr>
        <p:spPr>
          <a:xfrm>
            <a:off x="2532161" y="1123865"/>
            <a:ext cx="798789" cy="3985706"/>
          </a:xfrm>
          <a:prstGeom prst="rect">
            <a:avLst/>
          </a:prstGeom>
          <a:noFill/>
        </p:spPr>
        <p:txBody>
          <a:bodyPr wrap="square" rtlCol="0">
            <a:spAutoFit/>
          </a:bodyPr>
          <a:lstStyle/>
          <a:p>
            <a:pPr algn="r"/>
            <a:r>
              <a:rPr lang="en-US" sz="1100" b="1" dirty="0">
                <a:solidFill>
                  <a:schemeClr val="accent6">
                    <a:lumMod val="20000"/>
                    <a:lumOff val="80000"/>
                  </a:schemeClr>
                </a:solidFill>
              </a:rPr>
              <a:t>Total </a:t>
            </a:r>
            <a:r>
              <a:rPr lang="en-US" sz="1100" b="1" dirty="0" smtClean="0">
                <a:solidFill>
                  <a:schemeClr val="accent6">
                    <a:lumMod val="20000"/>
                    <a:lumOff val="80000"/>
                  </a:schemeClr>
                </a:solidFill>
              </a:rPr>
              <a:t>35</a:t>
            </a:r>
            <a:endParaRPr lang="en-US" sz="1100" b="1" dirty="0">
              <a:solidFill>
                <a:schemeClr val="accent6">
                  <a:lumMod val="20000"/>
                  <a:lumOff val="80000"/>
                </a:schemeClr>
              </a:solidFill>
            </a:endParaRPr>
          </a:p>
          <a:p>
            <a:pPr algn="r"/>
            <a:r>
              <a:rPr lang="en-US" sz="1100" dirty="0" smtClean="0">
                <a:solidFill>
                  <a:schemeClr val="accent6">
                    <a:lumMod val="20000"/>
                    <a:lumOff val="80000"/>
                  </a:schemeClr>
                </a:solidFill>
              </a:rPr>
              <a:t>8</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8</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8</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8</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2</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1</a:t>
            </a:r>
            <a:endParaRPr lang="en-US" sz="1100" dirty="0">
              <a:solidFill>
                <a:schemeClr val="accent6">
                  <a:lumMod val="20000"/>
                  <a:lumOff val="80000"/>
                </a:schemeClr>
              </a:solidFill>
            </a:endParaRPr>
          </a:p>
          <a:p>
            <a:pPr algn="r"/>
            <a:r>
              <a:rPr lang="en-US" sz="1100" b="1" dirty="0">
                <a:solidFill>
                  <a:schemeClr val="accent6">
                    <a:lumMod val="20000"/>
                    <a:lumOff val="80000"/>
                  </a:schemeClr>
                </a:solidFill>
              </a:rPr>
              <a:t>Total </a:t>
            </a:r>
            <a:r>
              <a:rPr lang="en-US" sz="1100" b="1" dirty="0" smtClean="0">
                <a:solidFill>
                  <a:schemeClr val="accent6">
                    <a:lumMod val="20000"/>
                    <a:lumOff val="80000"/>
                  </a:schemeClr>
                </a:solidFill>
              </a:rPr>
              <a:t>25</a:t>
            </a:r>
            <a:endParaRPr lang="en-US" sz="1100" b="1" dirty="0">
              <a:solidFill>
                <a:schemeClr val="accent6">
                  <a:lumMod val="20000"/>
                  <a:lumOff val="80000"/>
                </a:schemeClr>
              </a:solidFill>
            </a:endParaRPr>
          </a:p>
          <a:p>
            <a:pPr algn="r"/>
            <a:r>
              <a:rPr lang="en-US" sz="1100" dirty="0" smtClean="0">
                <a:solidFill>
                  <a:schemeClr val="accent6">
                    <a:lumMod val="20000"/>
                    <a:lumOff val="80000"/>
                  </a:schemeClr>
                </a:solidFill>
              </a:rPr>
              <a:t>6</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6</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5</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5</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3</a:t>
            </a:r>
            <a:endParaRPr lang="en-US" sz="1100" dirty="0">
              <a:solidFill>
                <a:schemeClr val="accent6">
                  <a:lumMod val="20000"/>
                  <a:lumOff val="80000"/>
                </a:schemeClr>
              </a:solidFill>
            </a:endParaRPr>
          </a:p>
          <a:p>
            <a:pPr algn="r"/>
            <a:r>
              <a:rPr lang="en-US" sz="1100" b="1" dirty="0">
                <a:solidFill>
                  <a:schemeClr val="accent6">
                    <a:lumMod val="20000"/>
                    <a:lumOff val="80000"/>
                  </a:schemeClr>
                </a:solidFill>
              </a:rPr>
              <a:t/>
            </a:r>
            <a:br>
              <a:rPr lang="en-US" sz="1100" b="1" dirty="0">
                <a:solidFill>
                  <a:schemeClr val="accent6">
                    <a:lumMod val="20000"/>
                    <a:lumOff val="80000"/>
                  </a:schemeClr>
                </a:solidFill>
              </a:rPr>
            </a:br>
            <a:r>
              <a:rPr lang="en-US" sz="1100" b="1" dirty="0">
                <a:solidFill>
                  <a:schemeClr val="accent6">
                    <a:lumMod val="20000"/>
                    <a:lumOff val="80000"/>
                  </a:schemeClr>
                </a:solidFill>
              </a:rPr>
              <a:t>Total </a:t>
            </a:r>
            <a:r>
              <a:rPr lang="en-US" sz="1100" b="1" dirty="0">
                <a:solidFill>
                  <a:schemeClr val="accent6">
                    <a:lumMod val="20000"/>
                    <a:lumOff val="80000"/>
                  </a:schemeClr>
                </a:solidFill>
              </a:rPr>
              <a:t>4</a:t>
            </a:r>
            <a:r>
              <a:rPr lang="en-US" sz="1100" b="1" dirty="0" smtClean="0">
                <a:solidFill>
                  <a:schemeClr val="accent6">
                    <a:lumMod val="20000"/>
                    <a:lumOff val="80000"/>
                  </a:schemeClr>
                </a:solidFill>
              </a:rPr>
              <a:t>0</a:t>
            </a:r>
            <a:endParaRPr lang="en-US" sz="1100" b="1" dirty="0">
              <a:solidFill>
                <a:schemeClr val="accent6">
                  <a:lumMod val="20000"/>
                  <a:lumOff val="80000"/>
                </a:schemeClr>
              </a:solidFill>
            </a:endParaRPr>
          </a:p>
          <a:p>
            <a:pPr algn="r"/>
            <a:r>
              <a:rPr lang="en-US" sz="1100" dirty="0" smtClean="0">
                <a:solidFill>
                  <a:schemeClr val="accent6">
                    <a:lumMod val="20000"/>
                    <a:lumOff val="80000"/>
                  </a:schemeClr>
                </a:solidFill>
              </a:rPr>
              <a:t>12</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12</a:t>
            </a:r>
            <a:endParaRPr lang="en-US" sz="1100" dirty="0">
              <a:solidFill>
                <a:schemeClr val="accent6">
                  <a:lumMod val="20000"/>
                  <a:lumOff val="80000"/>
                </a:schemeClr>
              </a:solidFill>
            </a:endParaRPr>
          </a:p>
          <a:p>
            <a:pPr algn="r"/>
            <a:r>
              <a:rPr lang="en-US" sz="1100" dirty="0" smtClean="0">
                <a:solidFill>
                  <a:schemeClr val="accent6">
                    <a:lumMod val="20000"/>
                    <a:lumOff val="80000"/>
                  </a:schemeClr>
                </a:solidFill>
              </a:rPr>
              <a:t>4</a:t>
            </a:r>
          </a:p>
          <a:p>
            <a:pPr algn="r"/>
            <a:r>
              <a:rPr lang="en-US" sz="1100" dirty="0" smtClean="0">
                <a:solidFill>
                  <a:schemeClr val="accent6">
                    <a:lumMod val="20000"/>
                    <a:lumOff val="80000"/>
                  </a:schemeClr>
                </a:solidFill>
              </a:rPr>
              <a:t>12</a:t>
            </a:r>
            <a:endParaRPr lang="en-US" sz="1100" dirty="0">
              <a:solidFill>
                <a:schemeClr val="accent6">
                  <a:lumMod val="20000"/>
                  <a:lumOff val="80000"/>
                </a:schemeClr>
              </a:solidFill>
            </a:endParaRPr>
          </a:p>
          <a:p>
            <a:pPr algn="r"/>
            <a:endParaRPr lang="en-US" sz="1100" b="1" dirty="0">
              <a:solidFill>
                <a:schemeClr val="accent6">
                  <a:lumMod val="20000"/>
                  <a:lumOff val="80000"/>
                </a:schemeClr>
              </a:solidFill>
            </a:endParaRPr>
          </a:p>
          <a:p>
            <a:pPr algn="r"/>
            <a:endParaRPr lang="en-US" sz="1100" b="1" dirty="0">
              <a:solidFill>
                <a:schemeClr val="accent6">
                  <a:lumMod val="20000"/>
                  <a:lumOff val="80000"/>
                </a:schemeClr>
              </a:solidFill>
            </a:endParaRPr>
          </a:p>
          <a:p>
            <a:pPr algn="r"/>
            <a:endParaRPr lang="en-US" sz="1100" b="1" dirty="0">
              <a:solidFill>
                <a:schemeClr val="accent6">
                  <a:lumMod val="20000"/>
                  <a:lumOff val="80000"/>
                </a:schemeClr>
              </a:solidFill>
            </a:endParaRPr>
          </a:p>
          <a:p>
            <a:pPr algn="r"/>
            <a:endParaRPr lang="en-US" sz="1100" dirty="0">
              <a:solidFill>
                <a:schemeClr val="accent6">
                  <a:lumMod val="20000"/>
                  <a:lumOff val="80000"/>
                </a:schemeClr>
              </a:solidFill>
            </a:endParaRPr>
          </a:p>
        </p:txBody>
      </p:sp>
      <p:sp>
        <p:nvSpPr>
          <p:cNvPr id="11" name="Title 1"/>
          <p:cNvSpPr txBox="1">
            <a:spLocks/>
          </p:cNvSpPr>
          <p:nvPr/>
        </p:nvSpPr>
        <p:spPr>
          <a:xfrm>
            <a:off x="3420328" y="18288"/>
            <a:ext cx="2275004"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spc="-150" dirty="0">
                <a:solidFill>
                  <a:schemeClr val="accent6"/>
                </a:solidFill>
                <a:latin typeface="+mn-lt"/>
              </a:rPr>
              <a:t>Breed </a:t>
            </a:r>
            <a:r>
              <a:rPr lang="en-US" sz="2400" b="1" spc="-150" dirty="0">
                <a:solidFill>
                  <a:schemeClr val="bg1"/>
                </a:solidFill>
                <a:latin typeface="+mn-lt"/>
              </a:rPr>
              <a:t>Standard</a:t>
            </a:r>
            <a:endParaRPr lang="en-US" sz="2400" b="1" dirty="0">
              <a:solidFill>
                <a:schemeClr val="bg1"/>
              </a:solidFill>
              <a:latin typeface="+mn-lt"/>
            </a:endParaRPr>
          </a:p>
        </p:txBody>
      </p:sp>
      <p:sp>
        <p:nvSpPr>
          <p:cNvPr id="7" name="TextBox 6">
            <a:extLst>
              <a:ext uri="{FF2B5EF4-FFF2-40B4-BE49-F238E27FC236}">
                <a16:creationId xmlns:a16="http://schemas.microsoft.com/office/drawing/2014/main" id="{1B764E08-FE36-486A-817A-2B79C68DDF93}"/>
              </a:ext>
            </a:extLst>
          </p:cNvPr>
          <p:cNvSpPr txBox="1"/>
          <p:nvPr/>
        </p:nvSpPr>
        <p:spPr>
          <a:xfrm>
            <a:off x="5695332" y="4866501"/>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spTree>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0" name="Picture Placeholder 9" descr="maskY.jpg"/>
          <p:cNvPicPr>
            <a:picLocks noGrp="1" noChangeAspect="1"/>
          </p:cNvPicPr>
          <p:nvPr>
            <p:ph type="pic" sz="quarter" idx="4294967295"/>
          </p:nvPr>
        </p:nvPicPr>
        <p:blipFill>
          <a:blip r:embed="rId3" cstate="print"/>
          <a:stretch>
            <a:fillRect/>
          </a:stretch>
        </p:blipFill>
        <p:spPr>
          <a:xfrm>
            <a:off x="885152" y="729456"/>
            <a:ext cx="2763838" cy="2763838"/>
          </a:xfrm>
          <a:ln w="38100">
            <a:solidFill>
              <a:srgbClr val="1D1D1D"/>
            </a:solidFill>
          </a:ln>
        </p:spPr>
      </p:pic>
      <p:pic>
        <p:nvPicPr>
          <p:cNvPr id="13" name="Picture Placeholder 12" descr="maskN.jpg"/>
          <p:cNvPicPr>
            <a:picLocks noGrp="1" noChangeAspect="1"/>
          </p:cNvPicPr>
          <p:nvPr>
            <p:ph type="pic" sz="quarter" idx="4294967295"/>
          </p:nvPr>
        </p:nvPicPr>
        <p:blipFill>
          <a:blip r:embed="rId4" cstate="print"/>
          <a:stretch>
            <a:fillRect/>
          </a:stretch>
        </p:blipFill>
        <p:spPr>
          <a:xfrm>
            <a:off x="5436105" y="729457"/>
            <a:ext cx="2763837" cy="2763837"/>
          </a:xfrm>
          <a:ln w="38100">
            <a:solidFill>
              <a:srgbClr val="1D1D1D"/>
            </a:solidFill>
          </a:ln>
        </p:spPr>
      </p:pic>
      <p:sp>
        <p:nvSpPr>
          <p:cNvPr id="18" name="5-Point Star 17"/>
          <p:cNvSpPr/>
          <p:nvPr/>
        </p:nvSpPr>
        <p:spPr>
          <a:xfrm>
            <a:off x="654724" y="462063"/>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txBox="1">
            <a:spLocks/>
          </p:cNvSpPr>
          <p:nvPr/>
        </p:nvSpPr>
        <p:spPr>
          <a:xfrm>
            <a:off x="777848" y="3608677"/>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Proper</a:t>
            </a:r>
            <a:r>
              <a:rPr lang="en-US" sz="1800" b="1" dirty="0">
                <a:solidFill>
                  <a:srgbClr val="1D1D1D"/>
                </a:solidFill>
                <a:latin typeface="+mn-lt"/>
              </a:rPr>
              <a:t> Coat</a:t>
            </a:r>
          </a:p>
        </p:txBody>
      </p:sp>
      <p:sp>
        <p:nvSpPr>
          <p:cNvPr id="23" name="TextBox 22"/>
          <p:cNvSpPr txBox="1"/>
          <p:nvPr/>
        </p:nvSpPr>
        <p:spPr>
          <a:xfrm>
            <a:off x="791711" y="3953307"/>
            <a:ext cx="2937956" cy="1200329"/>
          </a:xfrm>
          <a:prstGeom prst="rect">
            <a:avLst/>
          </a:prstGeom>
          <a:noFill/>
        </p:spPr>
        <p:txBody>
          <a:bodyPr wrap="square" rtlCol="0">
            <a:spAutoFit/>
          </a:bodyPr>
          <a:lstStyle/>
          <a:p>
            <a:r>
              <a:rPr lang="en-US" sz="1200" dirty="0"/>
              <a:t>The accepted range of colored hair percentage is 30 to 70%, with 50% being ideal.  Hairless Mask present and coat is neither too full or too sparse.</a:t>
            </a:r>
          </a:p>
          <a:p>
            <a:r>
              <a:rPr lang="en-US" sz="1200" dirty="0"/>
              <a:t/>
            </a:r>
            <a:br>
              <a:rPr lang="en-US" sz="1200" dirty="0"/>
            </a:br>
            <a:endParaRPr lang="en-US" sz="1200" dirty="0">
              <a:solidFill>
                <a:schemeClr val="bg1">
                  <a:lumMod val="50000"/>
                </a:schemeClr>
              </a:solidFill>
            </a:endParaRPr>
          </a:p>
        </p:txBody>
      </p:sp>
      <p:sp>
        <p:nvSpPr>
          <p:cNvPr id="24" name="TextBox 23"/>
          <p:cNvSpPr txBox="1"/>
          <p:nvPr/>
        </p:nvSpPr>
        <p:spPr>
          <a:xfrm>
            <a:off x="5349017" y="3666283"/>
            <a:ext cx="2830653" cy="334707"/>
          </a:xfrm>
          <a:prstGeom prst="rect">
            <a:avLst/>
          </a:prstGeom>
          <a:noFill/>
        </p:spPr>
        <p:txBody>
          <a:bodyPr wrap="square" rtlCol="0">
            <a:spAutoFit/>
          </a:bodyPr>
          <a:lstStyle/>
          <a:p>
            <a:pPr>
              <a:lnSpc>
                <a:spcPct val="150000"/>
              </a:lnSpc>
            </a:pPr>
            <a:r>
              <a:rPr lang="en-US" sz="1200" dirty="0"/>
              <a:t>Coat is too sparse.</a:t>
            </a:r>
            <a:endParaRPr lang="en-US" sz="1200" dirty="0">
              <a:solidFill>
                <a:schemeClr val="bg1">
                  <a:lumMod val="50000"/>
                </a:schemeClr>
              </a:solidFill>
            </a:endParaRPr>
          </a:p>
        </p:txBody>
      </p:sp>
      <p:sp>
        <p:nvSpPr>
          <p:cNvPr id="12"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Coat  -  </a:t>
            </a:r>
            <a:r>
              <a:rPr lang="en-US" sz="2400" b="1" spc="-150" dirty="0" smtClean="0">
                <a:solidFill>
                  <a:schemeClr val="bg1"/>
                </a:solidFill>
                <a:latin typeface="+mn-lt"/>
              </a:rPr>
              <a:t>40 </a:t>
            </a:r>
            <a:r>
              <a:rPr lang="en-US" sz="2400" b="1" spc="-150" dirty="0">
                <a:solidFill>
                  <a:schemeClr val="bg1"/>
                </a:solidFill>
                <a:latin typeface="+mn-lt"/>
              </a:rPr>
              <a:t>Points</a:t>
            </a:r>
            <a:endParaRPr lang="en-US" sz="2400" b="1" dirty="0">
              <a:solidFill>
                <a:schemeClr val="bg1"/>
              </a:solidFill>
              <a:latin typeface="+mn-lt"/>
            </a:endParaRPr>
          </a:p>
        </p:txBody>
      </p:sp>
      <p:sp>
        <p:nvSpPr>
          <p:cNvPr id="9" name="TextBox 8">
            <a:extLst>
              <a:ext uri="{FF2B5EF4-FFF2-40B4-BE49-F238E27FC236}">
                <a16:creationId xmlns:a16="http://schemas.microsoft.com/office/drawing/2014/main" id="{C45BFBDE-3253-458A-9A23-7DBCFFFE04E3}"/>
              </a:ext>
            </a:extLst>
          </p:cNvPr>
          <p:cNvSpPr txBox="1"/>
          <p:nvPr/>
        </p:nvSpPr>
        <p:spPr>
          <a:xfrm>
            <a:off x="5849702" y="4656638"/>
            <a:ext cx="4471122" cy="276999"/>
          </a:xfrm>
          <a:prstGeom prst="rect">
            <a:avLst/>
          </a:prstGeom>
          <a:noFill/>
        </p:spPr>
        <p:txBody>
          <a:bodyPr wrap="square" rtlCol="0">
            <a:spAutoFit/>
          </a:bodyPr>
          <a:lstStyle/>
          <a:p>
            <a:r>
              <a:rPr lang="en-US" sz="1200" dirty="0">
                <a:solidFill>
                  <a:schemeClr val="tx1">
                    <a:lumMod val="85000"/>
                    <a:lumOff val="15000"/>
                  </a:schemeClr>
                </a:solidFill>
              </a:rPr>
              <a:t>Photos Credit:  Brittney Gobble, Lykoicats.com</a:t>
            </a:r>
          </a:p>
        </p:txBody>
      </p:sp>
      <p:sp>
        <p:nvSpPr>
          <p:cNvPr id="11" name="TextBox 10">
            <a:extLst>
              <a:ext uri="{FF2B5EF4-FFF2-40B4-BE49-F238E27FC236}">
                <a16:creationId xmlns:a16="http://schemas.microsoft.com/office/drawing/2014/main" id="{52365CD0-F231-4F82-8880-3F59C4B6A3F8}"/>
              </a:ext>
            </a:extLst>
          </p:cNvPr>
          <p:cNvSpPr txBox="1"/>
          <p:nvPr/>
        </p:nvSpPr>
        <p:spPr>
          <a:xfrm>
            <a:off x="5839354" y="4848213"/>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spTree>
    <p:extLst>
      <p:ext uri="{BB962C8B-B14F-4D97-AF65-F5344CB8AC3E}">
        <p14:creationId xmlns:p14="http://schemas.microsoft.com/office/powerpoint/2010/main" val="3123471966"/>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40000"/>
            <a:lum/>
          </a:blip>
          <a:srcRect/>
          <a:stretch>
            <a:fillRect t="-1000" b="-1000"/>
          </a:stretch>
        </a:blipFill>
        <a:effectLst/>
      </p:bgPr>
    </p:bg>
    <p:spTree>
      <p:nvGrpSpPr>
        <p:cNvPr id="1" name=""/>
        <p:cNvGrpSpPr/>
        <p:nvPr/>
      </p:nvGrpSpPr>
      <p:grpSpPr>
        <a:xfrm>
          <a:off x="0" y="0"/>
          <a:ext cx="0" cy="0"/>
          <a:chOff x="0" y="0"/>
          <a:chExt cx="0" cy="0"/>
        </a:xfrm>
      </p:grpSpPr>
      <p:sp>
        <p:nvSpPr>
          <p:cNvPr id="20" name="Title 1"/>
          <p:cNvSpPr txBox="1">
            <a:spLocks/>
          </p:cNvSpPr>
          <p:nvPr/>
        </p:nvSpPr>
        <p:spPr>
          <a:xfrm>
            <a:off x="3178546" y="0"/>
            <a:ext cx="2765135"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err="1">
                <a:solidFill>
                  <a:schemeClr val="accent6"/>
                </a:solidFill>
                <a:latin typeface="+mn-lt"/>
              </a:rPr>
              <a:t>Roaning</a:t>
            </a:r>
            <a:r>
              <a:rPr lang="en-US" sz="2400" b="1" spc="-150" dirty="0">
                <a:solidFill>
                  <a:schemeClr val="accent6"/>
                </a:solidFill>
                <a:latin typeface="+mn-lt"/>
              </a:rPr>
              <a:t> </a:t>
            </a:r>
            <a:r>
              <a:rPr lang="en-US" sz="2400" b="1" spc="-150" dirty="0">
                <a:solidFill>
                  <a:schemeClr val="bg1"/>
                </a:solidFill>
                <a:latin typeface="+mn-lt"/>
              </a:rPr>
              <a:t>Variation  </a:t>
            </a:r>
            <a:endParaRPr lang="en-US" sz="2400" b="1" dirty="0">
              <a:solidFill>
                <a:schemeClr val="bg1"/>
              </a:solidFill>
              <a:latin typeface="+mn-lt"/>
            </a:endParaRPr>
          </a:p>
        </p:txBody>
      </p:sp>
      <p:pic>
        <p:nvPicPr>
          <p:cNvPr id="22" name="Picture 21" descr="coat.jpg"/>
          <p:cNvPicPr>
            <a:picLocks noChangeAspect="1"/>
          </p:cNvPicPr>
          <p:nvPr/>
        </p:nvPicPr>
        <p:blipFill>
          <a:blip r:embed="rId4" cstate="print"/>
          <a:stretch>
            <a:fillRect/>
          </a:stretch>
        </p:blipFill>
        <p:spPr>
          <a:xfrm>
            <a:off x="2936987" y="2134776"/>
            <a:ext cx="3298795" cy="2199197"/>
          </a:xfrm>
          <a:prstGeom prst="rect">
            <a:avLst/>
          </a:prstGeom>
          <a:ln w="3175">
            <a:solidFill>
              <a:schemeClr val="tx1"/>
            </a:solidFill>
          </a:ln>
        </p:spPr>
      </p:pic>
      <p:sp>
        <p:nvSpPr>
          <p:cNvPr id="23" name="TextBox 22"/>
          <p:cNvSpPr txBox="1"/>
          <p:nvPr/>
        </p:nvSpPr>
        <p:spPr>
          <a:xfrm>
            <a:off x="2356163" y="4449091"/>
            <a:ext cx="4535216" cy="369332"/>
          </a:xfrm>
          <a:prstGeom prst="rect">
            <a:avLst/>
          </a:prstGeom>
          <a:noFill/>
        </p:spPr>
        <p:txBody>
          <a:bodyPr wrap="none" rtlCol="0">
            <a:spAutoFit/>
          </a:bodyPr>
          <a:lstStyle/>
          <a:p>
            <a:pPr algn="ctr"/>
            <a:r>
              <a:rPr lang="en-US" dirty="0" err="1">
                <a:solidFill>
                  <a:srgbClr val="1D1D1D"/>
                </a:solidFill>
              </a:rPr>
              <a:t>Roaning</a:t>
            </a:r>
            <a:r>
              <a:rPr lang="en-US" dirty="0">
                <a:solidFill>
                  <a:srgbClr val="1D1D1D"/>
                </a:solidFill>
              </a:rPr>
              <a:t> in Blue Coat </a:t>
            </a:r>
            <a:r>
              <a:rPr lang="en-US" dirty="0" err="1">
                <a:solidFill>
                  <a:srgbClr val="1D1D1D"/>
                </a:solidFill>
              </a:rPr>
              <a:t>vs</a:t>
            </a:r>
            <a:r>
              <a:rPr lang="en-US" dirty="0">
                <a:solidFill>
                  <a:srgbClr val="1D1D1D"/>
                </a:solidFill>
              </a:rPr>
              <a:t> </a:t>
            </a:r>
            <a:r>
              <a:rPr lang="en-US" dirty="0" err="1">
                <a:solidFill>
                  <a:srgbClr val="1D1D1D"/>
                </a:solidFill>
              </a:rPr>
              <a:t>Roaning</a:t>
            </a:r>
            <a:r>
              <a:rPr lang="en-US" dirty="0">
                <a:solidFill>
                  <a:srgbClr val="1D1D1D"/>
                </a:solidFill>
              </a:rPr>
              <a:t> in Black Coat</a:t>
            </a:r>
          </a:p>
        </p:txBody>
      </p:sp>
      <p:sp>
        <p:nvSpPr>
          <p:cNvPr id="8" name="TextBox 7"/>
          <p:cNvSpPr txBox="1"/>
          <p:nvPr/>
        </p:nvSpPr>
        <p:spPr>
          <a:xfrm>
            <a:off x="712332" y="843540"/>
            <a:ext cx="7834552" cy="1169551"/>
          </a:xfrm>
          <a:prstGeom prst="rect">
            <a:avLst/>
          </a:prstGeom>
          <a:noFill/>
        </p:spPr>
        <p:txBody>
          <a:bodyPr wrap="square" rtlCol="0">
            <a:spAutoFit/>
          </a:bodyPr>
          <a:lstStyle/>
          <a:p>
            <a:r>
              <a:rPr lang="en-US" sz="1400" b="1" dirty="0"/>
              <a:t>ROANING:  </a:t>
            </a:r>
            <a:r>
              <a:rPr lang="en-US" sz="1400" dirty="0"/>
              <a:t>A unique coloration in which solid white hairs are thickly interspersed with normal pigmented hair through a cats coat.</a:t>
            </a:r>
          </a:p>
          <a:p>
            <a:endParaRPr lang="en-US" sz="1400" dirty="0"/>
          </a:p>
          <a:p>
            <a:r>
              <a:rPr lang="en-US" sz="1400" dirty="0"/>
              <a:t>The amount of </a:t>
            </a:r>
            <a:r>
              <a:rPr lang="en-US" sz="1400" dirty="0" err="1"/>
              <a:t>roaning</a:t>
            </a:r>
            <a:r>
              <a:rPr lang="en-US" sz="1400" dirty="0"/>
              <a:t> on a cat can very depending on cat, color and phase in molt cycle. The accepted range of colored hair percentage is 30 to 70%, with 50% being ideal.</a:t>
            </a:r>
          </a:p>
        </p:txBody>
      </p:sp>
      <p:sp>
        <p:nvSpPr>
          <p:cNvPr id="6" name="TextBox 5">
            <a:extLst>
              <a:ext uri="{FF2B5EF4-FFF2-40B4-BE49-F238E27FC236}">
                <a16:creationId xmlns:a16="http://schemas.microsoft.com/office/drawing/2014/main" id="{5EF1CA8C-A1BE-4096-AD57-4D05FB33B40C}"/>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sp>
        <p:nvSpPr>
          <p:cNvPr id="7" name="TextBox 6">
            <a:extLst>
              <a:ext uri="{FF2B5EF4-FFF2-40B4-BE49-F238E27FC236}">
                <a16:creationId xmlns:a16="http://schemas.microsoft.com/office/drawing/2014/main" id="{1811550A-E2A0-4252-AD89-7B1DE2F18D20}"/>
              </a:ext>
            </a:extLst>
          </p:cNvPr>
          <p:cNvSpPr txBox="1"/>
          <p:nvPr/>
        </p:nvSpPr>
        <p:spPr>
          <a:xfrm>
            <a:off x="5781747" y="4703963"/>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spTree>
    <p:extLst>
      <p:ext uri="{BB962C8B-B14F-4D97-AF65-F5344CB8AC3E}">
        <p14:creationId xmlns:p14="http://schemas.microsoft.com/office/powerpoint/2010/main" val="1082899659"/>
      </p:ext>
    </p:extLst>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40000"/>
            <a:lum/>
          </a:blip>
          <a:srcRect/>
          <a:stretch>
            <a:fillRect t="-1000" b="-1000"/>
          </a:stretch>
        </a:blipFill>
        <a:effectLst/>
      </p:bgPr>
    </p:bg>
    <p:spTree>
      <p:nvGrpSpPr>
        <p:cNvPr id="1" name=""/>
        <p:cNvGrpSpPr/>
        <p:nvPr/>
      </p:nvGrpSpPr>
      <p:grpSpPr>
        <a:xfrm>
          <a:off x="0" y="0"/>
          <a:ext cx="0" cy="0"/>
          <a:chOff x="0" y="0"/>
          <a:chExt cx="0" cy="0"/>
        </a:xfrm>
      </p:grpSpPr>
      <p:sp>
        <p:nvSpPr>
          <p:cNvPr id="20" name="Title 1"/>
          <p:cNvSpPr txBox="1">
            <a:spLocks/>
          </p:cNvSpPr>
          <p:nvPr/>
        </p:nvSpPr>
        <p:spPr>
          <a:xfrm>
            <a:off x="3178546" y="0"/>
            <a:ext cx="2765135"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err="1">
                <a:solidFill>
                  <a:schemeClr val="accent6"/>
                </a:solidFill>
                <a:latin typeface="+mn-lt"/>
              </a:rPr>
              <a:t>Roaning</a:t>
            </a:r>
            <a:r>
              <a:rPr lang="en-US" sz="2400" b="1" spc="-150" dirty="0">
                <a:solidFill>
                  <a:schemeClr val="accent6"/>
                </a:solidFill>
                <a:latin typeface="+mn-lt"/>
              </a:rPr>
              <a:t> </a:t>
            </a:r>
            <a:r>
              <a:rPr lang="en-US" sz="2400" b="1" spc="-150" dirty="0">
                <a:solidFill>
                  <a:schemeClr val="bg1"/>
                </a:solidFill>
                <a:latin typeface="+mn-lt"/>
              </a:rPr>
              <a:t>Variation  </a:t>
            </a:r>
            <a:endParaRPr lang="en-US" sz="2400" b="1" dirty="0">
              <a:solidFill>
                <a:schemeClr val="bg1"/>
              </a:solidFill>
              <a:latin typeface="+mn-lt"/>
            </a:endParaRPr>
          </a:p>
        </p:txBody>
      </p:sp>
      <p:sp>
        <p:nvSpPr>
          <p:cNvPr id="5" name="Rectangle 4"/>
          <p:cNvSpPr/>
          <p:nvPr/>
        </p:nvSpPr>
        <p:spPr>
          <a:xfrm>
            <a:off x="366689" y="728326"/>
            <a:ext cx="8468229" cy="40324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roan.jpg"/>
          <p:cNvPicPr>
            <a:picLocks noChangeAspect="1"/>
          </p:cNvPicPr>
          <p:nvPr/>
        </p:nvPicPr>
        <p:blipFill>
          <a:blip r:embed="rId4" cstate="print"/>
          <a:stretch>
            <a:fillRect/>
          </a:stretch>
        </p:blipFill>
        <p:spPr>
          <a:xfrm>
            <a:off x="743967" y="1131575"/>
            <a:ext cx="7716765" cy="3392607"/>
          </a:xfrm>
          <a:prstGeom prst="rect">
            <a:avLst/>
          </a:prstGeom>
        </p:spPr>
      </p:pic>
      <p:sp>
        <p:nvSpPr>
          <p:cNvPr id="7" name="TextBox 6"/>
          <p:cNvSpPr txBox="1"/>
          <p:nvPr/>
        </p:nvSpPr>
        <p:spPr>
          <a:xfrm>
            <a:off x="1115580" y="728326"/>
            <a:ext cx="7183377" cy="369332"/>
          </a:xfrm>
          <a:prstGeom prst="rect">
            <a:avLst/>
          </a:prstGeom>
          <a:noFill/>
        </p:spPr>
        <p:txBody>
          <a:bodyPr wrap="none" rtlCol="0">
            <a:spAutoFit/>
          </a:bodyPr>
          <a:lstStyle/>
          <a:p>
            <a:r>
              <a:rPr lang="en-US" dirty="0"/>
              <a:t>The white hairs of </a:t>
            </a:r>
            <a:r>
              <a:rPr lang="en-US" dirty="0" err="1"/>
              <a:t>roaning</a:t>
            </a:r>
            <a:r>
              <a:rPr lang="en-US" dirty="0"/>
              <a:t>, will comprise 30-70% of the coat on a black cat.</a:t>
            </a:r>
          </a:p>
        </p:txBody>
      </p:sp>
      <p:sp>
        <p:nvSpPr>
          <p:cNvPr id="8" name="TextBox 7">
            <a:extLst>
              <a:ext uri="{FF2B5EF4-FFF2-40B4-BE49-F238E27FC236}">
                <a16:creationId xmlns:a16="http://schemas.microsoft.com/office/drawing/2014/main" id="{B7E2F894-13A8-49A0-A2F4-1D1C5F96C0D2}"/>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sp>
        <p:nvSpPr>
          <p:cNvPr id="9" name="TextBox 8">
            <a:extLst>
              <a:ext uri="{FF2B5EF4-FFF2-40B4-BE49-F238E27FC236}">
                <a16:creationId xmlns:a16="http://schemas.microsoft.com/office/drawing/2014/main" id="{3A391C66-3747-49DA-82D7-519A97C6A899}"/>
              </a:ext>
            </a:extLst>
          </p:cNvPr>
          <p:cNvSpPr txBox="1"/>
          <p:nvPr/>
        </p:nvSpPr>
        <p:spPr>
          <a:xfrm>
            <a:off x="5839354" y="4724790"/>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spTree>
    <p:extLst>
      <p:ext uri="{BB962C8B-B14F-4D97-AF65-F5344CB8AC3E}">
        <p14:creationId xmlns:p14="http://schemas.microsoft.com/office/powerpoint/2010/main" val="1082899659"/>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22" name="Title 1"/>
          <p:cNvSpPr txBox="1">
            <a:spLocks/>
          </p:cNvSpPr>
          <p:nvPr/>
        </p:nvSpPr>
        <p:spPr>
          <a:xfrm>
            <a:off x="65316" y="3572841"/>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In-Molt</a:t>
            </a:r>
            <a:r>
              <a:rPr lang="en-US" sz="1800" b="1" dirty="0">
                <a:solidFill>
                  <a:srgbClr val="1D1D1D"/>
                </a:solidFill>
                <a:latin typeface="+mn-lt"/>
              </a:rPr>
              <a:t> Coat</a:t>
            </a:r>
          </a:p>
        </p:txBody>
      </p:sp>
      <p:sp>
        <p:nvSpPr>
          <p:cNvPr id="23" name="TextBox 22"/>
          <p:cNvSpPr txBox="1"/>
          <p:nvPr/>
        </p:nvSpPr>
        <p:spPr>
          <a:xfrm>
            <a:off x="366690" y="3953307"/>
            <a:ext cx="8410621" cy="1569660"/>
          </a:xfrm>
          <a:prstGeom prst="rect">
            <a:avLst/>
          </a:prstGeom>
          <a:noFill/>
        </p:spPr>
        <p:txBody>
          <a:bodyPr wrap="square" rtlCol="0">
            <a:spAutoFit/>
          </a:bodyPr>
          <a:lstStyle/>
          <a:p>
            <a:r>
              <a:rPr lang="en-US" sz="1200" dirty="0"/>
              <a:t>Lykoi rarely keep the same coat all year.  There are different stages based on hormones, weather, etc.  The coat also depends on the bloodlines and the individual cat.  However, some Lykoi do tend to keep the same coat all year long.  </a:t>
            </a:r>
          </a:p>
          <a:p>
            <a:endParaRPr lang="en-US" sz="1200" dirty="0"/>
          </a:p>
          <a:p>
            <a:r>
              <a:rPr lang="en-US" sz="1200" dirty="0"/>
              <a:t>Due to the nature of the gene, Lykoi are unable to grow a full undercoat at any time.  They do shed, and while some families with allergies have no issue with the breed, Lykoi are not hypoallergenic.</a:t>
            </a:r>
          </a:p>
          <a:p>
            <a:endParaRPr lang="en-US" sz="1200" dirty="0">
              <a:solidFill>
                <a:schemeClr val="bg1">
                  <a:lumMod val="50000"/>
                </a:schemeClr>
              </a:solidFill>
            </a:endParaRPr>
          </a:p>
          <a:p>
            <a:endParaRPr lang="en-US" sz="1200" dirty="0">
              <a:solidFill>
                <a:schemeClr val="bg1">
                  <a:lumMod val="50000"/>
                </a:schemeClr>
              </a:solidFill>
            </a:endParaRPr>
          </a:p>
          <a:p>
            <a:endParaRPr lang="en-US" sz="1200" dirty="0">
              <a:solidFill>
                <a:schemeClr val="bg1">
                  <a:lumMod val="50000"/>
                </a:schemeClr>
              </a:solidFill>
            </a:endParaRPr>
          </a:p>
        </p:txBody>
      </p:sp>
      <p:sp>
        <p:nvSpPr>
          <p:cNvPr id="12"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Molting  </a:t>
            </a:r>
            <a:r>
              <a:rPr lang="en-US" sz="2400" b="1" spc="-150" dirty="0">
                <a:solidFill>
                  <a:schemeClr val="bg1"/>
                </a:solidFill>
                <a:latin typeface="+mn-lt"/>
              </a:rPr>
              <a:t>Coat</a:t>
            </a:r>
            <a:endParaRPr lang="en-US" sz="2400" b="1" dirty="0">
              <a:solidFill>
                <a:schemeClr val="bg1"/>
              </a:solidFill>
              <a:latin typeface="+mn-lt"/>
            </a:endParaRPr>
          </a:p>
        </p:txBody>
      </p:sp>
      <p:pic>
        <p:nvPicPr>
          <p:cNvPr id="15" name="Picture 14" descr="moltn.jpg"/>
          <p:cNvPicPr>
            <a:picLocks noChangeAspect="1"/>
          </p:cNvPicPr>
          <p:nvPr/>
        </p:nvPicPr>
        <p:blipFill>
          <a:blip r:embed="rId3" cstate="print"/>
          <a:stretch>
            <a:fillRect/>
          </a:stretch>
        </p:blipFill>
        <p:spPr>
          <a:xfrm>
            <a:off x="3103664" y="1119610"/>
            <a:ext cx="2908511" cy="2445067"/>
          </a:xfrm>
          <a:prstGeom prst="rect">
            <a:avLst/>
          </a:prstGeom>
          <a:ln w="3175">
            <a:solidFill>
              <a:schemeClr val="tx1"/>
            </a:solidFill>
          </a:ln>
        </p:spPr>
      </p:pic>
      <p:pic>
        <p:nvPicPr>
          <p:cNvPr id="17" name="Picture 16" descr="molts.jpg"/>
          <p:cNvPicPr>
            <a:picLocks noChangeAspect="1"/>
          </p:cNvPicPr>
          <p:nvPr/>
        </p:nvPicPr>
        <p:blipFill>
          <a:blip r:embed="rId4" cstate="print"/>
          <a:stretch>
            <a:fillRect/>
          </a:stretch>
        </p:blipFill>
        <p:spPr>
          <a:xfrm>
            <a:off x="50493" y="1131575"/>
            <a:ext cx="2908511" cy="2445067"/>
          </a:xfrm>
          <a:prstGeom prst="rect">
            <a:avLst/>
          </a:prstGeom>
          <a:ln w="3175">
            <a:solidFill>
              <a:schemeClr val="tx1"/>
            </a:solidFill>
          </a:ln>
        </p:spPr>
      </p:pic>
      <p:sp>
        <p:nvSpPr>
          <p:cNvPr id="19" name="Title 1"/>
          <p:cNvSpPr txBox="1">
            <a:spLocks/>
          </p:cNvSpPr>
          <p:nvPr/>
        </p:nvSpPr>
        <p:spPr>
          <a:xfrm>
            <a:off x="3145888" y="3561955"/>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Typical</a:t>
            </a:r>
            <a:r>
              <a:rPr lang="en-US" sz="1800" b="1" dirty="0">
                <a:solidFill>
                  <a:srgbClr val="1D1D1D"/>
                </a:solidFill>
                <a:latin typeface="+mn-lt"/>
              </a:rPr>
              <a:t> Coat</a:t>
            </a:r>
          </a:p>
        </p:txBody>
      </p:sp>
      <p:sp>
        <p:nvSpPr>
          <p:cNvPr id="20" name="Title 1"/>
          <p:cNvSpPr txBox="1">
            <a:spLocks/>
          </p:cNvSpPr>
          <p:nvPr/>
        </p:nvSpPr>
        <p:spPr>
          <a:xfrm>
            <a:off x="6184996" y="3572841"/>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smtClean="0">
                <a:solidFill>
                  <a:schemeClr val="accent6"/>
                </a:solidFill>
                <a:latin typeface="+mn-lt"/>
              </a:rPr>
              <a:t>PERFECT</a:t>
            </a:r>
            <a:r>
              <a:rPr lang="en-US" sz="1800" b="1" dirty="0" smtClean="0">
                <a:solidFill>
                  <a:srgbClr val="1D1D1D"/>
                </a:solidFill>
                <a:latin typeface="+mn-lt"/>
              </a:rPr>
              <a:t> </a:t>
            </a:r>
            <a:r>
              <a:rPr lang="en-US" sz="1800" b="1" dirty="0">
                <a:solidFill>
                  <a:srgbClr val="1D1D1D"/>
                </a:solidFill>
                <a:latin typeface="+mn-lt"/>
              </a:rPr>
              <a:t>Coat</a:t>
            </a:r>
          </a:p>
        </p:txBody>
      </p:sp>
      <p:sp>
        <p:nvSpPr>
          <p:cNvPr id="13" name="TextBox 12">
            <a:extLst>
              <a:ext uri="{FF2B5EF4-FFF2-40B4-BE49-F238E27FC236}">
                <a16:creationId xmlns:a16="http://schemas.microsoft.com/office/drawing/2014/main" id="{A63F2EB0-A64B-479F-97BB-B6012D1A8486}"/>
              </a:ext>
            </a:extLst>
          </p:cNvPr>
          <p:cNvSpPr txBox="1"/>
          <p:nvPr/>
        </p:nvSpPr>
        <p:spPr>
          <a:xfrm>
            <a:off x="5032856"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Photos Credit:  Brittney Gobble, </a:t>
            </a:r>
            <a:r>
              <a:rPr lang="en-US" sz="1200" dirty="0" smtClean="0">
                <a:solidFill>
                  <a:schemeClr val="tx1">
                    <a:lumMod val="85000"/>
                    <a:lumOff val="15000"/>
                  </a:schemeClr>
                </a:solidFill>
              </a:rPr>
              <a:t>Lykoicats.com, Silvia</a:t>
            </a:r>
            <a:endParaRPr lang="en-US" sz="1200" dirty="0">
              <a:solidFill>
                <a:schemeClr val="tx1">
                  <a:lumMod val="85000"/>
                  <a:lumOff val="15000"/>
                </a:schemeClr>
              </a:solidFill>
            </a:endParaRPr>
          </a:p>
        </p:txBody>
      </p:sp>
      <p:sp>
        <p:nvSpPr>
          <p:cNvPr id="14" name="TextBox 13">
            <a:extLst>
              <a:ext uri="{FF2B5EF4-FFF2-40B4-BE49-F238E27FC236}">
                <a16:creationId xmlns:a16="http://schemas.microsoft.com/office/drawing/2014/main" id="{E5E1CD98-9941-4632-B0E7-D6BE776A0A58}"/>
              </a:ext>
            </a:extLst>
          </p:cNvPr>
          <p:cNvSpPr txBox="1"/>
          <p:nvPr/>
        </p:nvSpPr>
        <p:spPr>
          <a:xfrm>
            <a:off x="5843229" y="4703525"/>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25328" y="206202"/>
            <a:ext cx="2278124" cy="3418021"/>
          </a:xfrm>
          <a:prstGeom prst="rect">
            <a:avLst/>
          </a:prstGeom>
        </p:spPr>
      </p:pic>
      <p:sp>
        <p:nvSpPr>
          <p:cNvPr id="18" name="5-Point Star 17"/>
          <p:cNvSpPr/>
          <p:nvPr/>
        </p:nvSpPr>
        <p:spPr>
          <a:xfrm>
            <a:off x="6130598" y="66829"/>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3471966"/>
      </p:ext>
    </p:extLst>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40000"/>
            <a:lum/>
          </a:blip>
          <a:srcRect/>
          <a:stretch>
            <a:fillRect t="-1000" b="-1000"/>
          </a:stretch>
        </a:blipFill>
        <a:effectLst/>
      </p:bgPr>
    </p:bg>
    <p:spTree>
      <p:nvGrpSpPr>
        <p:cNvPr id="1" name=""/>
        <p:cNvGrpSpPr/>
        <p:nvPr/>
      </p:nvGrpSpPr>
      <p:grpSpPr>
        <a:xfrm>
          <a:off x="0" y="0"/>
          <a:ext cx="0" cy="0"/>
          <a:chOff x="0" y="0"/>
          <a:chExt cx="0" cy="0"/>
        </a:xfrm>
      </p:grpSpPr>
      <p:sp>
        <p:nvSpPr>
          <p:cNvPr id="5" name="Title 1"/>
          <p:cNvSpPr txBox="1">
            <a:spLocks/>
          </p:cNvSpPr>
          <p:nvPr/>
        </p:nvSpPr>
        <p:spPr>
          <a:xfrm>
            <a:off x="3491530" y="0"/>
            <a:ext cx="1996968"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spc="-150" dirty="0">
                <a:solidFill>
                  <a:schemeClr val="accent6"/>
                </a:solidFill>
                <a:latin typeface="+mn-lt"/>
              </a:rPr>
              <a:t>The 1st </a:t>
            </a:r>
            <a:r>
              <a:rPr lang="en-US" sz="2400" b="1" spc="-150" dirty="0">
                <a:solidFill>
                  <a:schemeClr val="bg1"/>
                </a:solidFill>
                <a:latin typeface="+mn-lt"/>
              </a:rPr>
              <a:t>Molt  </a:t>
            </a:r>
            <a:endParaRPr lang="en-US" sz="2400" b="1" dirty="0">
              <a:solidFill>
                <a:schemeClr val="bg1"/>
              </a:solidFill>
              <a:latin typeface="+mn-lt"/>
            </a:endParaRPr>
          </a:p>
        </p:txBody>
      </p:sp>
      <p:cxnSp>
        <p:nvCxnSpPr>
          <p:cNvPr id="6" name="Straight Connector 5"/>
          <p:cNvCxnSpPr/>
          <p:nvPr/>
        </p:nvCxnSpPr>
        <p:spPr>
          <a:xfrm>
            <a:off x="0" y="2571750"/>
            <a:ext cx="9144000" cy="0"/>
          </a:xfrm>
          <a:prstGeom prst="line">
            <a:avLst/>
          </a:prstGeom>
          <a:ln w="19050" cmpd="dbl">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day1.jpg"/>
          <p:cNvPicPr>
            <a:picLocks noChangeAspect="1"/>
          </p:cNvPicPr>
          <p:nvPr/>
        </p:nvPicPr>
        <p:blipFill>
          <a:blip r:embed="rId4" cstate="print"/>
          <a:stretch>
            <a:fillRect/>
          </a:stretch>
        </p:blipFill>
        <p:spPr>
          <a:xfrm>
            <a:off x="309082" y="1650038"/>
            <a:ext cx="1843424" cy="1843424"/>
          </a:xfrm>
          <a:prstGeom prst="rect">
            <a:avLst/>
          </a:prstGeom>
          <a:ln w="3175">
            <a:solidFill>
              <a:schemeClr val="tx1"/>
            </a:solidFill>
          </a:ln>
        </p:spPr>
      </p:pic>
      <p:pic>
        <p:nvPicPr>
          <p:cNvPr id="8" name="Picture 7" descr="day6.jpg"/>
          <p:cNvPicPr>
            <a:picLocks noChangeAspect="1"/>
          </p:cNvPicPr>
          <p:nvPr/>
        </p:nvPicPr>
        <p:blipFill>
          <a:blip r:embed="rId5" cstate="print"/>
          <a:stretch>
            <a:fillRect/>
          </a:stretch>
        </p:blipFill>
        <p:spPr>
          <a:xfrm>
            <a:off x="2555755" y="1650038"/>
            <a:ext cx="1843424" cy="1843424"/>
          </a:xfrm>
          <a:prstGeom prst="rect">
            <a:avLst/>
          </a:prstGeom>
          <a:ln w="3175">
            <a:solidFill>
              <a:schemeClr val="tx1"/>
            </a:solidFill>
          </a:ln>
        </p:spPr>
      </p:pic>
      <p:pic>
        <p:nvPicPr>
          <p:cNvPr id="9" name="Picture 8" descr="day10.jpg"/>
          <p:cNvPicPr>
            <a:picLocks noChangeAspect="1"/>
          </p:cNvPicPr>
          <p:nvPr/>
        </p:nvPicPr>
        <p:blipFill>
          <a:blip r:embed="rId6" cstate="print"/>
          <a:stretch>
            <a:fillRect/>
          </a:stretch>
        </p:blipFill>
        <p:spPr>
          <a:xfrm>
            <a:off x="4860035" y="1650038"/>
            <a:ext cx="1843424" cy="1843424"/>
          </a:xfrm>
          <a:prstGeom prst="rect">
            <a:avLst/>
          </a:prstGeom>
          <a:ln w="3175">
            <a:solidFill>
              <a:schemeClr val="tx1"/>
            </a:solidFill>
          </a:ln>
        </p:spPr>
      </p:pic>
      <p:pic>
        <p:nvPicPr>
          <p:cNvPr id="10" name="Picture 9" descr="4weeks.jpg"/>
          <p:cNvPicPr>
            <a:picLocks noChangeAspect="1"/>
          </p:cNvPicPr>
          <p:nvPr/>
        </p:nvPicPr>
        <p:blipFill>
          <a:blip r:embed="rId7" cstate="print"/>
          <a:stretch>
            <a:fillRect/>
          </a:stretch>
        </p:blipFill>
        <p:spPr>
          <a:xfrm>
            <a:off x="7106708" y="1650038"/>
            <a:ext cx="1843424" cy="1843424"/>
          </a:xfrm>
          <a:prstGeom prst="rect">
            <a:avLst/>
          </a:prstGeom>
          <a:ln w="3175">
            <a:solidFill>
              <a:schemeClr val="tx1"/>
            </a:solidFill>
          </a:ln>
        </p:spPr>
      </p:pic>
      <p:sp>
        <p:nvSpPr>
          <p:cNvPr id="11" name="Title 1"/>
          <p:cNvSpPr txBox="1">
            <a:spLocks/>
          </p:cNvSpPr>
          <p:nvPr/>
        </p:nvSpPr>
        <p:spPr>
          <a:xfrm>
            <a:off x="526054" y="3551069"/>
            <a:ext cx="1513581"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accent6"/>
                </a:solidFill>
                <a:latin typeface="+mn-lt"/>
              </a:rPr>
              <a:t>Day</a:t>
            </a:r>
            <a:r>
              <a:rPr lang="en-US" sz="1800" b="1" dirty="0">
                <a:solidFill>
                  <a:srgbClr val="1D1D1D"/>
                </a:solidFill>
                <a:latin typeface="+mn-lt"/>
              </a:rPr>
              <a:t> 1</a:t>
            </a:r>
          </a:p>
        </p:txBody>
      </p:sp>
      <p:sp>
        <p:nvSpPr>
          <p:cNvPr id="13" name="Title 1"/>
          <p:cNvSpPr txBox="1">
            <a:spLocks/>
          </p:cNvSpPr>
          <p:nvPr/>
        </p:nvSpPr>
        <p:spPr>
          <a:xfrm>
            <a:off x="2770384" y="3548489"/>
            <a:ext cx="1513581"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accent6"/>
                </a:solidFill>
                <a:latin typeface="+mn-lt"/>
              </a:rPr>
              <a:t>Day</a:t>
            </a:r>
            <a:r>
              <a:rPr lang="en-US" sz="1800" b="1" dirty="0">
                <a:solidFill>
                  <a:srgbClr val="1D1D1D"/>
                </a:solidFill>
                <a:latin typeface="+mn-lt"/>
              </a:rPr>
              <a:t> 3</a:t>
            </a:r>
          </a:p>
        </p:txBody>
      </p:sp>
      <p:sp>
        <p:nvSpPr>
          <p:cNvPr id="14" name="Title 1"/>
          <p:cNvSpPr txBox="1">
            <a:spLocks/>
          </p:cNvSpPr>
          <p:nvPr/>
        </p:nvSpPr>
        <p:spPr>
          <a:xfrm>
            <a:off x="5074664" y="3551069"/>
            <a:ext cx="1513581"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accent6"/>
                </a:solidFill>
                <a:latin typeface="+mn-lt"/>
              </a:rPr>
              <a:t>Day</a:t>
            </a:r>
            <a:r>
              <a:rPr lang="en-US" sz="1800" b="1" dirty="0">
                <a:solidFill>
                  <a:srgbClr val="1D1D1D"/>
                </a:solidFill>
                <a:latin typeface="+mn-lt"/>
              </a:rPr>
              <a:t> 10</a:t>
            </a:r>
          </a:p>
        </p:txBody>
      </p:sp>
      <p:sp>
        <p:nvSpPr>
          <p:cNvPr id="15" name="Title 1"/>
          <p:cNvSpPr txBox="1">
            <a:spLocks/>
          </p:cNvSpPr>
          <p:nvPr/>
        </p:nvSpPr>
        <p:spPr>
          <a:xfrm>
            <a:off x="7321337" y="3551069"/>
            <a:ext cx="1513581"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accent6"/>
                </a:solidFill>
                <a:latin typeface="+mn-lt"/>
              </a:rPr>
              <a:t>4 </a:t>
            </a:r>
            <a:r>
              <a:rPr lang="en-US" sz="1800" b="1" dirty="0">
                <a:solidFill>
                  <a:srgbClr val="1D1D1D"/>
                </a:solidFill>
                <a:latin typeface="+mn-lt"/>
              </a:rPr>
              <a:t>Weeks</a:t>
            </a:r>
          </a:p>
        </p:txBody>
      </p:sp>
      <p:sp>
        <p:nvSpPr>
          <p:cNvPr id="12" name="TextBox 11">
            <a:extLst>
              <a:ext uri="{FF2B5EF4-FFF2-40B4-BE49-F238E27FC236}">
                <a16:creationId xmlns:a16="http://schemas.microsoft.com/office/drawing/2014/main" id="{C597FB3D-9CB6-4E39-B3B8-9BF39B7D9BB2}"/>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Patti Thomas, </a:t>
            </a:r>
            <a:r>
              <a:rPr lang="en-US" sz="1200" dirty="0" err="1">
                <a:solidFill>
                  <a:schemeClr val="tx1">
                    <a:lumMod val="85000"/>
                    <a:lumOff val="15000"/>
                  </a:schemeClr>
                </a:solidFill>
              </a:rPr>
              <a:t>Katitudz</a:t>
            </a:r>
            <a:r>
              <a:rPr lang="en-US" sz="1200" dirty="0">
                <a:solidFill>
                  <a:schemeClr val="tx1">
                    <a:lumMod val="85000"/>
                    <a:lumOff val="15000"/>
                  </a:schemeClr>
                </a:solidFill>
              </a:rPr>
              <a:t> </a:t>
            </a:r>
            <a:r>
              <a:rPr lang="en-US" sz="1200" dirty="0" err="1">
                <a:solidFill>
                  <a:schemeClr val="tx1">
                    <a:lumMod val="85000"/>
                    <a:lumOff val="15000"/>
                  </a:schemeClr>
                </a:solidFill>
              </a:rPr>
              <a:t>Lykoi</a:t>
            </a:r>
            <a:endParaRPr lang="en-US" sz="1200" dirty="0">
              <a:solidFill>
                <a:schemeClr val="tx1">
                  <a:lumMod val="85000"/>
                  <a:lumOff val="15000"/>
                </a:schemeClr>
              </a:solidFill>
            </a:endParaRPr>
          </a:p>
        </p:txBody>
      </p:sp>
      <p:sp>
        <p:nvSpPr>
          <p:cNvPr id="16" name="TextBox 15">
            <a:extLst>
              <a:ext uri="{FF2B5EF4-FFF2-40B4-BE49-F238E27FC236}">
                <a16:creationId xmlns:a16="http://schemas.microsoft.com/office/drawing/2014/main" id="{C62CDA63-5C54-4BFA-8DAD-CC9776DCAA66}"/>
              </a:ext>
            </a:extLst>
          </p:cNvPr>
          <p:cNvSpPr txBox="1"/>
          <p:nvPr/>
        </p:nvSpPr>
        <p:spPr>
          <a:xfrm>
            <a:off x="5597003" y="4724790"/>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spTree>
    <p:extLst>
      <p:ext uri="{BB962C8B-B14F-4D97-AF65-F5344CB8AC3E}">
        <p14:creationId xmlns:p14="http://schemas.microsoft.com/office/powerpoint/2010/main" val="1082899659"/>
      </p:ext>
    </p:extLst>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6" name="Picture 15" descr="21314660_1760261817335744_8.jpg"/>
          <p:cNvPicPr>
            <a:picLocks/>
          </p:cNvPicPr>
          <p:nvPr/>
        </p:nvPicPr>
        <p:blipFill>
          <a:blip r:embed="rId3" cstate="print"/>
          <a:stretch>
            <a:fillRect/>
          </a:stretch>
        </p:blipFill>
        <p:spPr>
          <a:xfrm>
            <a:off x="3137477" y="728326"/>
            <a:ext cx="2863345" cy="3583848"/>
          </a:xfrm>
          <a:prstGeom prst="rect">
            <a:avLst/>
          </a:prstGeom>
          <a:noFill/>
          <a:ln w="3175">
            <a:solidFill>
              <a:srgbClr val="1D1D1D"/>
            </a:solidFill>
          </a:ln>
        </p:spPr>
      </p:pic>
      <p:sp>
        <p:nvSpPr>
          <p:cNvPr id="18" name="5-Point Star 17"/>
          <p:cNvSpPr/>
          <p:nvPr/>
        </p:nvSpPr>
        <p:spPr>
          <a:xfrm>
            <a:off x="2912283" y="462063"/>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txBox="1">
            <a:spLocks/>
          </p:cNvSpPr>
          <p:nvPr/>
        </p:nvSpPr>
        <p:spPr>
          <a:xfrm>
            <a:off x="136261" y="2226108"/>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Solid</a:t>
            </a:r>
            <a:r>
              <a:rPr lang="en-US" sz="1800" b="1" dirty="0">
                <a:solidFill>
                  <a:srgbClr val="1D1D1D"/>
                </a:solidFill>
                <a:latin typeface="+mn-lt"/>
              </a:rPr>
              <a:t> Colors</a:t>
            </a:r>
          </a:p>
        </p:txBody>
      </p:sp>
      <p:sp>
        <p:nvSpPr>
          <p:cNvPr id="23" name="TextBox 22"/>
          <p:cNvSpPr txBox="1"/>
          <p:nvPr/>
        </p:nvSpPr>
        <p:spPr>
          <a:xfrm>
            <a:off x="150124" y="2570738"/>
            <a:ext cx="2937956" cy="900246"/>
          </a:xfrm>
          <a:prstGeom prst="rect">
            <a:avLst/>
          </a:prstGeom>
          <a:noFill/>
        </p:spPr>
        <p:txBody>
          <a:bodyPr wrap="square" rtlCol="0">
            <a:spAutoFit/>
          </a:bodyPr>
          <a:lstStyle/>
          <a:p>
            <a:r>
              <a:rPr lang="en-US" sz="1050" dirty="0" err="1" smtClean="0"/>
              <a:t>Lykoi</a:t>
            </a:r>
            <a:r>
              <a:rPr lang="en-US" sz="1050" dirty="0" smtClean="0"/>
              <a:t> cat foundations may appear in all coat colors. But only Black is permissible, the reason for it is the striking look of roan pattern on </a:t>
            </a:r>
            <a:r>
              <a:rPr lang="en-US" sz="1050" dirty="0" err="1" smtClean="0"/>
              <a:t>blsck</a:t>
            </a:r>
            <a:r>
              <a:rPr lang="en-US" sz="1050" dirty="0" smtClean="0"/>
              <a:t>, that misses the point on any other less contrast color. </a:t>
            </a:r>
            <a:endParaRPr lang="en-US" sz="1050" dirty="0"/>
          </a:p>
        </p:txBody>
      </p:sp>
      <p:sp>
        <p:nvSpPr>
          <p:cNvPr id="26" name="Title 1"/>
          <p:cNvSpPr txBox="1">
            <a:spLocks/>
          </p:cNvSpPr>
          <p:nvPr/>
        </p:nvSpPr>
        <p:spPr>
          <a:xfrm>
            <a:off x="3855767" y="4254336"/>
            <a:ext cx="2168019"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1800" b="1" spc="-150" dirty="0">
                <a:solidFill>
                  <a:schemeClr val="accent6"/>
                </a:solidFill>
                <a:latin typeface="+mn-lt"/>
              </a:rPr>
              <a:t>Blue Point</a:t>
            </a:r>
            <a:endParaRPr lang="en-US" sz="1800" b="1" dirty="0">
              <a:solidFill>
                <a:schemeClr val="accent6"/>
              </a:solidFill>
              <a:latin typeface="+mn-lt"/>
            </a:endParaRPr>
          </a:p>
        </p:txBody>
      </p:sp>
      <p:sp>
        <p:nvSpPr>
          <p:cNvPr id="9" name="Title 1"/>
          <p:cNvSpPr txBox="1">
            <a:spLocks/>
          </p:cNvSpPr>
          <p:nvPr/>
        </p:nvSpPr>
        <p:spPr>
          <a:xfrm>
            <a:off x="3602212" y="18288"/>
            <a:ext cx="1929830"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spc="-150" dirty="0">
                <a:solidFill>
                  <a:schemeClr val="accent6"/>
                </a:solidFill>
                <a:latin typeface="+mn-lt"/>
              </a:rPr>
              <a:t>Breed </a:t>
            </a:r>
            <a:r>
              <a:rPr lang="en-US" sz="2400" b="1" spc="-150" dirty="0">
                <a:solidFill>
                  <a:schemeClr val="bg1"/>
                </a:solidFill>
                <a:latin typeface="+mn-lt"/>
              </a:rPr>
              <a:t>Colors  </a:t>
            </a:r>
            <a:endParaRPr lang="en-US" sz="2400" b="1" dirty="0">
              <a:solidFill>
                <a:schemeClr val="bg1"/>
              </a:solidFill>
              <a:latin typeface="+mn-lt"/>
            </a:endParaRPr>
          </a:p>
        </p:txBody>
      </p:sp>
      <p:sp>
        <p:nvSpPr>
          <p:cNvPr id="8" name="TextBox 7">
            <a:extLst>
              <a:ext uri="{FF2B5EF4-FFF2-40B4-BE49-F238E27FC236}">
                <a16:creationId xmlns:a16="http://schemas.microsoft.com/office/drawing/2014/main" id="{68855E5D-D6F3-4D06-BFCC-63E986CD44D4}"/>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sp>
        <p:nvSpPr>
          <p:cNvPr id="10" name="TextBox 9">
            <a:extLst>
              <a:ext uri="{FF2B5EF4-FFF2-40B4-BE49-F238E27FC236}">
                <a16:creationId xmlns:a16="http://schemas.microsoft.com/office/drawing/2014/main" id="{1B217F3D-5AD9-451B-BA46-77581F6702A3}"/>
              </a:ext>
            </a:extLst>
          </p:cNvPr>
          <p:cNvSpPr txBox="1"/>
          <p:nvPr/>
        </p:nvSpPr>
        <p:spPr>
          <a:xfrm>
            <a:off x="5706015" y="4728001"/>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spTree>
    <p:extLst>
      <p:ext uri="{BB962C8B-B14F-4D97-AF65-F5344CB8AC3E}">
        <p14:creationId xmlns:p14="http://schemas.microsoft.com/office/powerpoint/2010/main" val="3123471966"/>
      </p:ext>
    </p:extLst>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6" name="Picture 15"/>
          <p:cNvPicPr>
            <a:picLocks/>
          </p:cNvPicPr>
          <p:nvPr/>
        </p:nvPicPr>
        <p:blipFill>
          <a:blip r:embed="rId3">
            <a:extLst>
              <a:ext uri="{28A0092B-C50C-407E-A947-70E740481C1C}">
                <a14:useLocalDpi xmlns:a14="http://schemas.microsoft.com/office/drawing/2010/main" val="0"/>
              </a:ext>
            </a:extLst>
          </a:blip>
          <a:stretch>
            <a:fillRect/>
          </a:stretch>
        </p:blipFill>
        <p:spPr>
          <a:xfrm>
            <a:off x="2926226" y="1027246"/>
            <a:ext cx="3501215" cy="2800971"/>
          </a:xfrm>
          <a:prstGeom prst="rect">
            <a:avLst/>
          </a:prstGeom>
          <a:noFill/>
          <a:ln w="3175">
            <a:solidFill>
              <a:srgbClr val="1D1D1D"/>
            </a:solidFill>
          </a:ln>
        </p:spPr>
      </p:pic>
      <p:sp>
        <p:nvSpPr>
          <p:cNvPr id="18" name="5-Point Star 17"/>
          <p:cNvSpPr/>
          <p:nvPr/>
        </p:nvSpPr>
        <p:spPr>
          <a:xfrm>
            <a:off x="2670968" y="796818"/>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txBox="1">
            <a:spLocks/>
          </p:cNvSpPr>
          <p:nvPr/>
        </p:nvSpPr>
        <p:spPr>
          <a:xfrm>
            <a:off x="136261" y="2226108"/>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Solid</a:t>
            </a:r>
            <a:r>
              <a:rPr lang="en-US" sz="1800" b="1" dirty="0">
                <a:solidFill>
                  <a:srgbClr val="1D1D1D"/>
                </a:solidFill>
                <a:latin typeface="+mn-lt"/>
              </a:rPr>
              <a:t> Colors</a:t>
            </a:r>
          </a:p>
        </p:txBody>
      </p:sp>
      <p:sp>
        <p:nvSpPr>
          <p:cNvPr id="26" name="Title 1"/>
          <p:cNvSpPr txBox="1">
            <a:spLocks/>
          </p:cNvSpPr>
          <p:nvPr/>
        </p:nvSpPr>
        <p:spPr>
          <a:xfrm>
            <a:off x="4246257" y="3736993"/>
            <a:ext cx="2168019"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1800" b="1" spc="-150" dirty="0">
                <a:solidFill>
                  <a:schemeClr val="accent6"/>
                </a:solidFill>
                <a:latin typeface="+mn-lt"/>
              </a:rPr>
              <a:t>Black / Blue</a:t>
            </a:r>
            <a:endParaRPr lang="en-US" sz="1800" b="1" dirty="0">
              <a:solidFill>
                <a:schemeClr val="accent6"/>
              </a:solidFill>
              <a:latin typeface="+mn-lt"/>
            </a:endParaRPr>
          </a:p>
        </p:txBody>
      </p:sp>
      <p:sp>
        <p:nvSpPr>
          <p:cNvPr id="9" name="Title 1"/>
          <p:cNvSpPr txBox="1">
            <a:spLocks/>
          </p:cNvSpPr>
          <p:nvPr/>
        </p:nvSpPr>
        <p:spPr>
          <a:xfrm>
            <a:off x="3602212" y="18288"/>
            <a:ext cx="1929830"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spc="-150" dirty="0">
                <a:solidFill>
                  <a:schemeClr val="accent6"/>
                </a:solidFill>
                <a:latin typeface="+mn-lt"/>
              </a:rPr>
              <a:t>Breed </a:t>
            </a:r>
            <a:r>
              <a:rPr lang="en-US" sz="2400" b="1" spc="-150" dirty="0">
                <a:solidFill>
                  <a:schemeClr val="bg1"/>
                </a:solidFill>
                <a:latin typeface="+mn-lt"/>
              </a:rPr>
              <a:t>Colors  </a:t>
            </a:r>
            <a:endParaRPr lang="en-US" sz="2400" b="1" dirty="0">
              <a:solidFill>
                <a:schemeClr val="bg1"/>
              </a:solidFill>
              <a:latin typeface="+mn-lt"/>
            </a:endParaRPr>
          </a:p>
        </p:txBody>
      </p:sp>
      <p:sp>
        <p:nvSpPr>
          <p:cNvPr id="8" name="TextBox 7">
            <a:extLst>
              <a:ext uri="{FF2B5EF4-FFF2-40B4-BE49-F238E27FC236}">
                <a16:creationId xmlns:a16="http://schemas.microsoft.com/office/drawing/2014/main" id="{F8C7F6EF-B486-4BB4-B541-4383CDAECCED}"/>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sp>
        <p:nvSpPr>
          <p:cNvPr id="10" name="TextBox 9">
            <a:extLst>
              <a:ext uri="{FF2B5EF4-FFF2-40B4-BE49-F238E27FC236}">
                <a16:creationId xmlns:a16="http://schemas.microsoft.com/office/drawing/2014/main" id="{8885C4D4-8EA5-4179-B291-A109AAF2FC91}"/>
              </a:ext>
            </a:extLst>
          </p:cNvPr>
          <p:cNvSpPr txBox="1"/>
          <p:nvPr/>
        </p:nvSpPr>
        <p:spPr>
          <a:xfrm>
            <a:off x="5781747" y="4699722"/>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spTree>
    <p:extLst>
      <p:ext uri="{BB962C8B-B14F-4D97-AF65-F5344CB8AC3E}">
        <p14:creationId xmlns:p14="http://schemas.microsoft.com/office/powerpoint/2010/main" val="3123471966"/>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6" name="Picture 15" descr="21314660_1760261817335744_8.jpg"/>
          <p:cNvPicPr>
            <a:picLocks/>
          </p:cNvPicPr>
          <p:nvPr/>
        </p:nvPicPr>
        <p:blipFill>
          <a:blip r:embed="rId3" cstate="print"/>
          <a:stretch>
            <a:fillRect/>
          </a:stretch>
        </p:blipFill>
        <p:spPr>
          <a:xfrm>
            <a:off x="2923546" y="717440"/>
            <a:ext cx="3298733" cy="3255892"/>
          </a:xfrm>
          <a:prstGeom prst="rect">
            <a:avLst/>
          </a:prstGeom>
          <a:noFill/>
          <a:ln w="3175">
            <a:solidFill>
              <a:srgbClr val="1D1D1D"/>
            </a:solidFill>
          </a:ln>
        </p:spPr>
      </p:pic>
      <p:sp>
        <p:nvSpPr>
          <p:cNvPr id="18" name="5-Point Star 17"/>
          <p:cNvSpPr/>
          <p:nvPr/>
        </p:nvSpPr>
        <p:spPr>
          <a:xfrm>
            <a:off x="2692741" y="440291"/>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txBox="1">
            <a:spLocks/>
          </p:cNvSpPr>
          <p:nvPr/>
        </p:nvSpPr>
        <p:spPr>
          <a:xfrm>
            <a:off x="136261" y="2226108"/>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Solid</a:t>
            </a:r>
            <a:r>
              <a:rPr lang="en-US" sz="1800" b="1" dirty="0">
                <a:solidFill>
                  <a:srgbClr val="1D1D1D"/>
                </a:solidFill>
                <a:latin typeface="+mn-lt"/>
              </a:rPr>
              <a:t> Colors</a:t>
            </a:r>
          </a:p>
        </p:txBody>
      </p:sp>
      <p:sp>
        <p:nvSpPr>
          <p:cNvPr id="26" name="Title 1"/>
          <p:cNvSpPr txBox="1">
            <a:spLocks/>
          </p:cNvSpPr>
          <p:nvPr/>
        </p:nvSpPr>
        <p:spPr>
          <a:xfrm>
            <a:off x="4051715" y="3911804"/>
            <a:ext cx="2168019"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1800" b="1" spc="-150" dirty="0">
                <a:solidFill>
                  <a:schemeClr val="accent6"/>
                </a:solidFill>
                <a:latin typeface="+mn-lt"/>
              </a:rPr>
              <a:t>Red</a:t>
            </a:r>
            <a:endParaRPr lang="en-US" sz="1800" b="1" dirty="0">
              <a:solidFill>
                <a:schemeClr val="accent6"/>
              </a:solidFill>
              <a:latin typeface="+mn-lt"/>
            </a:endParaRPr>
          </a:p>
        </p:txBody>
      </p:sp>
      <p:sp>
        <p:nvSpPr>
          <p:cNvPr id="9" name="Title 1"/>
          <p:cNvSpPr txBox="1">
            <a:spLocks/>
          </p:cNvSpPr>
          <p:nvPr/>
        </p:nvSpPr>
        <p:spPr>
          <a:xfrm>
            <a:off x="3602212" y="18288"/>
            <a:ext cx="1929830"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spc="-150" dirty="0">
                <a:solidFill>
                  <a:schemeClr val="accent6"/>
                </a:solidFill>
                <a:latin typeface="+mn-lt"/>
              </a:rPr>
              <a:t>Breed </a:t>
            </a:r>
            <a:r>
              <a:rPr lang="en-US" sz="2400" b="1" spc="-150" dirty="0">
                <a:solidFill>
                  <a:schemeClr val="bg1"/>
                </a:solidFill>
                <a:latin typeface="+mn-lt"/>
              </a:rPr>
              <a:t>Colors  </a:t>
            </a:r>
            <a:endParaRPr lang="en-US" sz="2400" b="1" dirty="0">
              <a:solidFill>
                <a:schemeClr val="bg1"/>
              </a:solidFill>
              <a:latin typeface="+mn-lt"/>
            </a:endParaRPr>
          </a:p>
        </p:txBody>
      </p:sp>
      <p:sp>
        <p:nvSpPr>
          <p:cNvPr id="8" name="TextBox 7">
            <a:extLst>
              <a:ext uri="{FF2B5EF4-FFF2-40B4-BE49-F238E27FC236}">
                <a16:creationId xmlns:a16="http://schemas.microsoft.com/office/drawing/2014/main" id="{FB6DD7CD-9899-45EA-907A-A6F2963F9776}"/>
              </a:ext>
            </a:extLst>
          </p:cNvPr>
          <p:cNvSpPr txBox="1"/>
          <p:nvPr/>
        </p:nvSpPr>
        <p:spPr>
          <a:xfrm>
            <a:off x="7049101" y="4866501"/>
            <a:ext cx="2168019" cy="276999"/>
          </a:xfrm>
          <a:prstGeom prst="rect">
            <a:avLst/>
          </a:prstGeom>
          <a:noFill/>
        </p:spPr>
        <p:txBody>
          <a:bodyPr wrap="square" rtlCol="0">
            <a:spAutoFit/>
          </a:bodyPr>
          <a:lstStyle/>
          <a:p>
            <a:r>
              <a:rPr lang="en-US" sz="1200" dirty="0">
                <a:solidFill>
                  <a:schemeClr val="tx1">
                    <a:lumMod val="85000"/>
                    <a:lumOff val="15000"/>
                  </a:schemeClr>
                </a:solidFill>
              </a:rPr>
              <a:t>Photo Credit:  Lauren Isabelle</a:t>
            </a:r>
          </a:p>
        </p:txBody>
      </p:sp>
      <p:sp>
        <p:nvSpPr>
          <p:cNvPr id="10" name="TextBox 9">
            <a:extLst>
              <a:ext uri="{FF2B5EF4-FFF2-40B4-BE49-F238E27FC236}">
                <a16:creationId xmlns:a16="http://schemas.microsoft.com/office/drawing/2014/main" id="{29C61511-BF28-4066-A6EC-0141ADCF7BBF}"/>
              </a:ext>
            </a:extLst>
          </p:cNvPr>
          <p:cNvSpPr txBox="1"/>
          <p:nvPr/>
        </p:nvSpPr>
        <p:spPr>
          <a:xfrm>
            <a:off x="5768452" y="4692893"/>
            <a:ext cx="3448668" cy="276999"/>
          </a:xfrm>
          <a:prstGeom prst="rect">
            <a:avLst/>
          </a:prstGeom>
          <a:noFill/>
        </p:spPr>
        <p:txBody>
          <a:bodyPr wrap="square" rtlCol="0">
            <a:spAutoFit/>
          </a:bodyPr>
          <a:lstStyle/>
          <a:p>
            <a:r>
              <a:rPr lang="en-US" sz="1200" dirty="0">
                <a:solidFill>
                  <a:schemeClr val="tx1">
                    <a:lumMod val="85000"/>
                    <a:lumOff val="15000"/>
                  </a:schemeClr>
                </a:solidFill>
              </a:rPr>
              <a:t>Background Photo Credit:  foxnews.com (Reuters)</a:t>
            </a:r>
          </a:p>
        </p:txBody>
      </p:sp>
    </p:spTree>
    <p:extLst>
      <p:ext uri="{BB962C8B-B14F-4D97-AF65-F5344CB8AC3E}">
        <p14:creationId xmlns:p14="http://schemas.microsoft.com/office/powerpoint/2010/main" val="3123471966"/>
      </p:ext>
    </p:extLst>
  </p:cSld>
  <p:clrMapOvr>
    <a:masterClrMapping/>
  </p:clrMapOvr>
  <p:transition advClick="0"/>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6" name="Picture 15" descr="21314660_1760261817335744_8.jpg"/>
          <p:cNvPicPr>
            <a:picLocks/>
          </p:cNvPicPr>
          <p:nvPr/>
        </p:nvPicPr>
        <p:blipFill>
          <a:blip r:embed="rId3" cstate="print"/>
          <a:stretch>
            <a:fillRect/>
          </a:stretch>
        </p:blipFill>
        <p:spPr>
          <a:xfrm>
            <a:off x="3146720" y="692491"/>
            <a:ext cx="2852384" cy="3255892"/>
          </a:xfrm>
          <a:prstGeom prst="rect">
            <a:avLst/>
          </a:prstGeom>
          <a:noFill/>
          <a:ln w="3175">
            <a:solidFill>
              <a:srgbClr val="1D1D1D"/>
            </a:solidFill>
          </a:ln>
        </p:spPr>
      </p:pic>
      <p:sp>
        <p:nvSpPr>
          <p:cNvPr id="26" name="Title 1"/>
          <p:cNvSpPr txBox="1">
            <a:spLocks/>
          </p:cNvSpPr>
          <p:nvPr/>
        </p:nvSpPr>
        <p:spPr>
          <a:xfrm>
            <a:off x="3910197" y="3886855"/>
            <a:ext cx="2168019"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1800" b="1" spc="-150" dirty="0">
                <a:solidFill>
                  <a:schemeClr val="accent6"/>
                </a:solidFill>
                <a:latin typeface="+mn-lt"/>
              </a:rPr>
              <a:t>Tabby</a:t>
            </a:r>
            <a:endParaRPr lang="en-US" sz="1800" b="1" dirty="0">
              <a:solidFill>
                <a:schemeClr val="accent6"/>
              </a:solidFill>
              <a:latin typeface="+mn-lt"/>
            </a:endParaRPr>
          </a:p>
        </p:txBody>
      </p:sp>
      <p:sp>
        <p:nvSpPr>
          <p:cNvPr id="8" name="Title 1"/>
          <p:cNvSpPr txBox="1">
            <a:spLocks/>
          </p:cNvSpPr>
          <p:nvPr/>
        </p:nvSpPr>
        <p:spPr>
          <a:xfrm>
            <a:off x="3602212" y="18288"/>
            <a:ext cx="1929830"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spc="-150" dirty="0">
                <a:solidFill>
                  <a:schemeClr val="accent6"/>
                </a:solidFill>
                <a:latin typeface="+mn-lt"/>
              </a:rPr>
              <a:t>Breed </a:t>
            </a:r>
            <a:r>
              <a:rPr lang="en-US" sz="2400" b="1" spc="-150" dirty="0">
                <a:solidFill>
                  <a:schemeClr val="bg1"/>
                </a:solidFill>
                <a:latin typeface="+mn-lt"/>
              </a:rPr>
              <a:t>Colors  </a:t>
            </a:r>
            <a:endParaRPr lang="en-US" sz="2400" b="1" dirty="0">
              <a:solidFill>
                <a:schemeClr val="bg1"/>
              </a:solidFill>
              <a:latin typeface="+mn-lt"/>
            </a:endParaRPr>
          </a:p>
        </p:txBody>
      </p:sp>
      <p:sp>
        <p:nvSpPr>
          <p:cNvPr id="7" name="TextBox 6">
            <a:extLst>
              <a:ext uri="{FF2B5EF4-FFF2-40B4-BE49-F238E27FC236}">
                <a16:creationId xmlns:a16="http://schemas.microsoft.com/office/drawing/2014/main" id="{9282D759-1C48-43F8-9C84-385F97235CCF}"/>
              </a:ext>
            </a:extLst>
          </p:cNvPr>
          <p:cNvSpPr txBox="1"/>
          <p:nvPr/>
        </p:nvSpPr>
        <p:spPr>
          <a:xfrm>
            <a:off x="6415424" y="4866501"/>
            <a:ext cx="2686482" cy="276999"/>
          </a:xfrm>
          <a:prstGeom prst="rect">
            <a:avLst/>
          </a:prstGeom>
          <a:noFill/>
        </p:spPr>
        <p:txBody>
          <a:bodyPr wrap="square" rtlCol="0">
            <a:spAutoFit/>
          </a:bodyPr>
          <a:lstStyle/>
          <a:p>
            <a:r>
              <a:rPr lang="en-US" sz="1200" dirty="0">
                <a:solidFill>
                  <a:schemeClr val="tx1">
                    <a:lumMod val="85000"/>
                    <a:lumOff val="15000"/>
                  </a:schemeClr>
                </a:solidFill>
              </a:rPr>
              <a:t>Photo Credit:  @</a:t>
            </a:r>
            <a:r>
              <a:rPr lang="en-US" sz="1200" dirty="0" err="1">
                <a:solidFill>
                  <a:schemeClr val="tx1">
                    <a:lumMod val="85000"/>
                    <a:lumOff val="15000"/>
                  </a:schemeClr>
                </a:solidFill>
              </a:rPr>
              <a:t>theworldsyoungestman</a:t>
            </a:r>
            <a:endParaRPr lang="en-US" sz="1200" dirty="0">
              <a:solidFill>
                <a:schemeClr val="tx1">
                  <a:lumMod val="85000"/>
                  <a:lumOff val="15000"/>
                </a:schemeClr>
              </a:solidFill>
            </a:endParaRPr>
          </a:p>
        </p:txBody>
      </p:sp>
    </p:spTree>
    <p:extLst>
      <p:ext uri="{BB962C8B-B14F-4D97-AF65-F5344CB8AC3E}">
        <p14:creationId xmlns:p14="http://schemas.microsoft.com/office/powerpoint/2010/main" val="3123471966"/>
      </p:ext>
    </p:extLst>
  </p:cSld>
  <p:clrMapOvr>
    <a:masterClrMapping/>
  </p:clrMapOvr>
  <p:transition advClick="0"/>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6" name="Picture 15" descr="21314660_1760261817335744_8.jpg"/>
          <p:cNvPicPr>
            <a:picLocks/>
          </p:cNvPicPr>
          <p:nvPr/>
        </p:nvPicPr>
        <p:blipFill>
          <a:blip r:embed="rId3" cstate="print"/>
          <a:stretch>
            <a:fillRect/>
          </a:stretch>
        </p:blipFill>
        <p:spPr>
          <a:xfrm>
            <a:off x="2967881" y="695668"/>
            <a:ext cx="3171831" cy="3124911"/>
          </a:xfrm>
          <a:prstGeom prst="rect">
            <a:avLst/>
          </a:prstGeom>
          <a:noFill/>
          <a:ln w="3175">
            <a:solidFill>
              <a:srgbClr val="1D1D1D"/>
            </a:solidFill>
          </a:ln>
        </p:spPr>
      </p:pic>
      <p:sp>
        <p:nvSpPr>
          <p:cNvPr id="26" name="Title 1"/>
          <p:cNvSpPr txBox="1">
            <a:spLocks/>
          </p:cNvSpPr>
          <p:nvPr/>
        </p:nvSpPr>
        <p:spPr>
          <a:xfrm>
            <a:off x="3959370" y="3774818"/>
            <a:ext cx="2168019"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1800" b="1" spc="-150" dirty="0">
                <a:solidFill>
                  <a:schemeClr val="accent6"/>
                </a:solidFill>
                <a:latin typeface="+mn-lt"/>
              </a:rPr>
              <a:t>Black Bi-Color</a:t>
            </a:r>
            <a:endParaRPr lang="en-US" sz="1800" b="1" dirty="0">
              <a:solidFill>
                <a:schemeClr val="accent6"/>
              </a:solidFill>
              <a:latin typeface="+mn-lt"/>
            </a:endParaRPr>
          </a:p>
        </p:txBody>
      </p:sp>
      <p:sp>
        <p:nvSpPr>
          <p:cNvPr id="8" name="Title 1"/>
          <p:cNvSpPr txBox="1">
            <a:spLocks/>
          </p:cNvSpPr>
          <p:nvPr/>
        </p:nvSpPr>
        <p:spPr>
          <a:xfrm>
            <a:off x="3602212" y="18288"/>
            <a:ext cx="1929830"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spc="-150" dirty="0">
                <a:solidFill>
                  <a:schemeClr val="accent6"/>
                </a:solidFill>
                <a:latin typeface="+mn-lt"/>
              </a:rPr>
              <a:t>Breed </a:t>
            </a:r>
            <a:r>
              <a:rPr lang="en-US" sz="2400" b="1" spc="-150" dirty="0">
                <a:solidFill>
                  <a:schemeClr val="bg1"/>
                </a:solidFill>
                <a:latin typeface="+mn-lt"/>
              </a:rPr>
              <a:t>Colors  </a:t>
            </a:r>
            <a:endParaRPr lang="en-US" sz="2400" b="1" dirty="0">
              <a:solidFill>
                <a:schemeClr val="bg1"/>
              </a:solidFill>
              <a:latin typeface="+mn-lt"/>
            </a:endParaRPr>
          </a:p>
        </p:txBody>
      </p:sp>
      <p:sp>
        <p:nvSpPr>
          <p:cNvPr id="7" name="TextBox 6">
            <a:extLst>
              <a:ext uri="{FF2B5EF4-FFF2-40B4-BE49-F238E27FC236}">
                <a16:creationId xmlns:a16="http://schemas.microsoft.com/office/drawing/2014/main" id="{BE220386-4104-485B-A622-8508A87C7CDA}"/>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spTree>
    <p:extLst>
      <p:ext uri="{BB962C8B-B14F-4D97-AF65-F5344CB8AC3E}">
        <p14:creationId xmlns:p14="http://schemas.microsoft.com/office/powerpoint/2010/main" val="3123471966"/>
      </p:ext>
    </p:extLst>
  </p:cSld>
  <p:clrMapOvr>
    <a:masterClrMapping/>
  </p:clrMapOvr>
  <p:transition advClick="0"/>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17" name="Title 1"/>
          <p:cNvSpPr txBox="1">
            <a:spLocks/>
          </p:cNvSpPr>
          <p:nvPr/>
        </p:nvSpPr>
        <p:spPr>
          <a:xfrm>
            <a:off x="777848" y="3608677"/>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Proper</a:t>
            </a:r>
            <a:r>
              <a:rPr lang="en-US" sz="1800" b="1" dirty="0">
                <a:solidFill>
                  <a:srgbClr val="1D1D1D"/>
                </a:solidFill>
                <a:latin typeface="+mn-lt"/>
              </a:rPr>
              <a:t> Head</a:t>
            </a:r>
          </a:p>
        </p:txBody>
      </p:sp>
      <p:sp>
        <p:nvSpPr>
          <p:cNvPr id="20" name="TextBox 19"/>
          <p:cNvSpPr txBox="1"/>
          <p:nvPr/>
        </p:nvSpPr>
        <p:spPr>
          <a:xfrm>
            <a:off x="791711" y="3953307"/>
            <a:ext cx="2937956" cy="577081"/>
          </a:xfrm>
          <a:prstGeom prst="rect">
            <a:avLst/>
          </a:prstGeom>
          <a:noFill/>
        </p:spPr>
        <p:txBody>
          <a:bodyPr wrap="square" rtlCol="0">
            <a:spAutoFit/>
          </a:bodyPr>
          <a:lstStyle/>
          <a:p>
            <a:r>
              <a:rPr lang="en-US" sz="1050" dirty="0"/>
              <a:t>The head is a modified wedge with rounded contours from nose to cheeks to ears. Slightly rounded forehead. Slightly longer than wide. </a:t>
            </a:r>
            <a:endParaRPr lang="en-US" sz="1050" dirty="0">
              <a:solidFill>
                <a:schemeClr val="bg1">
                  <a:lumMod val="50000"/>
                </a:schemeClr>
              </a:solidFill>
            </a:endParaRPr>
          </a:p>
        </p:txBody>
      </p:sp>
      <p:pic>
        <p:nvPicPr>
          <p:cNvPr id="14" name="Picture Placeholder 13" descr="HEADN.jpg"/>
          <p:cNvPicPr>
            <a:picLocks noGrp="1" noChangeAspect="1"/>
          </p:cNvPicPr>
          <p:nvPr>
            <p:ph type="pic" sz="quarter" idx="4294967295"/>
          </p:nvPr>
        </p:nvPicPr>
        <p:blipFill>
          <a:blip r:embed="rId3" cstate="print"/>
          <a:srcRect l="29" r="29"/>
          <a:stretch>
            <a:fillRect/>
          </a:stretch>
        </p:blipFill>
        <p:spPr>
          <a:xfrm>
            <a:off x="5440680" y="728663"/>
            <a:ext cx="2763837" cy="2765425"/>
          </a:xfrm>
          <a:ln w="38100">
            <a:solidFill>
              <a:srgbClr val="1D1D1D"/>
            </a:solidFill>
          </a:ln>
        </p:spPr>
      </p:pic>
      <p:sp>
        <p:nvSpPr>
          <p:cNvPr id="15" name="TextBox 14"/>
          <p:cNvSpPr txBox="1"/>
          <p:nvPr/>
        </p:nvSpPr>
        <p:spPr>
          <a:xfrm>
            <a:off x="5349017" y="3666283"/>
            <a:ext cx="2830653" cy="306238"/>
          </a:xfrm>
          <a:prstGeom prst="rect">
            <a:avLst/>
          </a:prstGeom>
          <a:noFill/>
        </p:spPr>
        <p:txBody>
          <a:bodyPr wrap="square" rtlCol="0">
            <a:spAutoFit/>
          </a:bodyPr>
          <a:lstStyle/>
          <a:p>
            <a:pPr>
              <a:lnSpc>
                <a:spcPct val="150000"/>
              </a:lnSpc>
            </a:pPr>
            <a:r>
              <a:rPr lang="en-US" sz="1050" dirty="0"/>
              <a:t>Forehead is flat, head is square and short.</a:t>
            </a:r>
            <a:endParaRPr lang="en-US" sz="1050" dirty="0">
              <a:solidFill>
                <a:schemeClr val="bg1">
                  <a:lumMod val="50000"/>
                </a:schemeClr>
              </a:solidFill>
            </a:endParaRPr>
          </a:p>
        </p:txBody>
      </p:sp>
      <p:sp>
        <p:nvSpPr>
          <p:cNvPr id="10"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Head Shape  -  </a:t>
            </a:r>
            <a:r>
              <a:rPr lang="en-US" sz="2400" b="1" spc="-150" dirty="0" smtClean="0">
                <a:solidFill>
                  <a:schemeClr val="bg1"/>
                </a:solidFill>
                <a:latin typeface="+mn-lt"/>
              </a:rPr>
              <a:t>8 </a:t>
            </a:r>
            <a:r>
              <a:rPr lang="en-US" sz="2400" b="1" spc="-150" dirty="0">
                <a:solidFill>
                  <a:schemeClr val="bg1"/>
                </a:solidFill>
                <a:latin typeface="+mn-lt"/>
              </a:rPr>
              <a:t>Points</a:t>
            </a:r>
            <a:endParaRPr lang="en-US" sz="2400" b="1" dirty="0">
              <a:solidFill>
                <a:schemeClr val="bg1"/>
              </a:solidFill>
              <a:latin typeface="+mn-lt"/>
            </a:endParaRPr>
          </a:p>
        </p:txBody>
      </p:sp>
      <p:sp>
        <p:nvSpPr>
          <p:cNvPr id="9" name="TextBox 8">
            <a:extLst>
              <a:ext uri="{FF2B5EF4-FFF2-40B4-BE49-F238E27FC236}">
                <a16:creationId xmlns:a16="http://schemas.microsoft.com/office/drawing/2014/main" id="{83B2FE34-EED6-4C55-8D89-9C1AC8061C54}"/>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Photos Credit:  Brittney Gobble, Lykoicats.com</a:t>
            </a: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22915" r="69669" b="35247"/>
          <a:stretch/>
        </p:blipFill>
        <p:spPr>
          <a:xfrm>
            <a:off x="679963" y="790057"/>
            <a:ext cx="3049704" cy="2803882"/>
          </a:xfrm>
          <a:prstGeom prst="rect">
            <a:avLst/>
          </a:prstGeom>
        </p:spPr>
      </p:pic>
      <p:sp>
        <p:nvSpPr>
          <p:cNvPr id="18" name="5-Point Star 17"/>
          <p:cNvSpPr/>
          <p:nvPr/>
        </p:nvSpPr>
        <p:spPr>
          <a:xfrm>
            <a:off x="561283" y="728663"/>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3471966"/>
      </p:ext>
    </p:extLst>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1" name="Picture Placeholder 10" descr="chinY.jpg"/>
          <p:cNvPicPr>
            <a:picLocks noGrp="1" noChangeAspect="1"/>
          </p:cNvPicPr>
          <p:nvPr>
            <p:ph type="pic" sz="quarter" idx="4294967295"/>
          </p:nvPr>
        </p:nvPicPr>
        <p:blipFill>
          <a:blip r:embed="rId3" cstate="print"/>
          <a:srcRect l="29" r="29"/>
          <a:stretch>
            <a:fillRect/>
          </a:stretch>
        </p:blipFill>
        <p:spPr>
          <a:xfrm>
            <a:off x="885152" y="728663"/>
            <a:ext cx="2763838" cy="2765425"/>
          </a:xfrm>
          <a:ln w="38100">
            <a:solidFill>
              <a:srgbClr val="1D1D1D"/>
            </a:solidFill>
          </a:ln>
        </p:spPr>
      </p:pic>
      <p:pic>
        <p:nvPicPr>
          <p:cNvPr id="68" name="Picture Placeholder 67" descr="chinN.jpg"/>
          <p:cNvPicPr>
            <a:picLocks noGrp="1" noChangeAspect="1"/>
          </p:cNvPicPr>
          <p:nvPr>
            <p:ph type="pic" sz="quarter" idx="4294967295"/>
          </p:nvPr>
        </p:nvPicPr>
        <p:blipFill>
          <a:blip r:embed="rId4" cstate="print"/>
          <a:srcRect l="29" r="29"/>
          <a:stretch>
            <a:fillRect/>
          </a:stretch>
        </p:blipFill>
        <p:spPr>
          <a:xfrm>
            <a:off x="5437404" y="728663"/>
            <a:ext cx="2763837" cy="2765425"/>
          </a:xfrm>
          <a:ln w="38100">
            <a:solidFill>
              <a:srgbClr val="1D1D1D"/>
            </a:solidFill>
          </a:ln>
        </p:spPr>
      </p:pic>
      <p:sp>
        <p:nvSpPr>
          <p:cNvPr id="69" name="5-Point Star 68"/>
          <p:cNvSpPr/>
          <p:nvPr/>
        </p:nvSpPr>
        <p:spPr>
          <a:xfrm>
            <a:off x="654724" y="462063"/>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itle 1"/>
          <p:cNvSpPr txBox="1">
            <a:spLocks/>
          </p:cNvSpPr>
          <p:nvPr/>
        </p:nvSpPr>
        <p:spPr>
          <a:xfrm>
            <a:off x="777848" y="3608677"/>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Well-Developed</a:t>
            </a:r>
            <a:r>
              <a:rPr lang="en-US" sz="1800" b="1" dirty="0">
                <a:solidFill>
                  <a:srgbClr val="1D1D1D"/>
                </a:solidFill>
                <a:latin typeface="+mn-lt"/>
              </a:rPr>
              <a:t> Chin</a:t>
            </a:r>
          </a:p>
        </p:txBody>
      </p:sp>
      <p:sp>
        <p:nvSpPr>
          <p:cNvPr id="72" name="TextBox 71"/>
          <p:cNvSpPr txBox="1"/>
          <p:nvPr/>
        </p:nvSpPr>
        <p:spPr>
          <a:xfrm>
            <a:off x="791711" y="3953307"/>
            <a:ext cx="2937956" cy="577081"/>
          </a:xfrm>
          <a:prstGeom prst="rect">
            <a:avLst/>
          </a:prstGeom>
          <a:noFill/>
        </p:spPr>
        <p:txBody>
          <a:bodyPr wrap="square" rtlCol="0">
            <a:spAutoFit/>
          </a:bodyPr>
          <a:lstStyle/>
          <a:p>
            <a:r>
              <a:rPr lang="en-US" sz="1050" dirty="0"/>
              <a:t>Muzzle ends with a well-developed chin, aligned vertically with nose; full but neither projecting or receding.</a:t>
            </a:r>
            <a:endParaRPr lang="en-US" sz="1050" dirty="0">
              <a:solidFill>
                <a:schemeClr val="bg1">
                  <a:lumMod val="50000"/>
                </a:schemeClr>
              </a:solidFill>
            </a:endParaRPr>
          </a:p>
        </p:txBody>
      </p:sp>
      <p:sp>
        <p:nvSpPr>
          <p:cNvPr id="73" name="TextBox 72"/>
          <p:cNvSpPr txBox="1"/>
          <p:nvPr/>
        </p:nvSpPr>
        <p:spPr>
          <a:xfrm>
            <a:off x="5349017" y="3666283"/>
            <a:ext cx="2830653" cy="336759"/>
          </a:xfrm>
          <a:prstGeom prst="rect">
            <a:avLst/>
          </a:prstGeom>
          <a:noFill/>
        </p:spPr>
        <p:txBody>
          <a:bodyPr wrap="square" rtlCol="0">
            <a:spAutoFit/>
          </a:bodyPr>
          <a:lstStyle/>
          <a:p>
            <a:pPr>
              <a:lnSpc>
                <a:spcPct val="150000"/>
              </a:lnSpc>
            </a:pPr>
            <a:r>
              <a:rPr lang="en-US" sz="1200" dirty="0"/>
              <a:t>Chin is receding.</a:t>
            </a:r>
            <a:endParaRPr lang="en-US" sz="1200" dirty="0">
              <a:solidFill>
                <a:schemeClr val="bg1">
                  <a:lumMod val="50000"/>
                </a:schemeClr>
              </a:solidFill>
            </a:endParaRPr>
          </a:p>
        </p:txBody>
      </p:sp>
      <p:sp>
        <p:nvSpPr>
          <p:cNvPr id="12"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Chin  -  </a:t>
            </a:r>
            <a:r>
              <a:rPr lang="en-US" sz="2400" b="1" spc="-150" dirty="0" smtClean="0">
                <a:solidFill>
                  <a:schemeClr val="bg1"/>
                </a:solidFill>
                <a:latin typeface="+mn-lt"/>
              </a:rPr>
              <a:t>8 </a:t>
            </a:r>
            <a:r>
              <a:rPr lang="en-US" sz="2400" b="1" spc="-150" dirty="0">
                <a:solidFill>
                  <a:schemeClr val="bg1"/>
                </a:solidFill>
                <a:latin typeface="+mn-lt"/>
              </a:rPr>
              <a:t>Points</a:t>
            </a:r>
            <a:endParaRPr lang="en-US" sz="2400" b="1" dirty="0">
              <a:solidFill>
                <a:schemeClr val="bg1"/>
              </a:solidFill>
              <a:latin typeface="+mn-lt"/>
            </a:endParaRPr>
          </a:p>
        </p:txBody>
      </p:sp>
      <p:sp>
        <p:nvSpPr>
          <p:cNvPr id="9" name="TextBox 8">
            <a:extLst>
              <a:ext uri="{FF2B5EF4-FFF2-40B4-BE49-F238E27FC236}">
                <a16:creationId xmlns:a16="http://schemas.microsoft.com/office/drawing/2014/main" id="{06AFC0B0-73CF-4308-AA50-5908A8F558F6}"/>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Photos Credit:  Brittney Gobble, Lykoicats.com</a:t>
            </a:r>
          </a:p>
        </p:txBody>
      </p:sp>
    </p:spTree>
    <p:extLst>
      <p:ext uri="{BB962C8B-B14F-4D97-AF65-F5344CB8AC3E}">
        <p14:creationId xmlns:p14="http://schemas.microsoft.com/office/powerpoint/2010/main" val="3123471966"/>
      </p:ext>
    </p:extLst>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1" name="Picture Placeholder 10" descr="chinY.jpg"/>
          <p:cNvPicPr>
            <a:picLocks noGrp="1" noChangeAspect="1"/>
          </p:cNvPicPr>
          <p:nvPr>
            <p:ph type="pic" sz="quarter" idx="4294967295"/>
          </p:nvPr>
        </p:nvPicPr>
        <p:blipFill>
          <a:blip r:embed="rId3" cstate="print"/>
          <a:stretch>
            <a:fillRect/>
          </a:stretch>
        </p:blipFill>
        <p:spPr>
          <a:xfrm>
            <a:off x="3190730" y="729456"/>
            <a:ext cx="2763838" cy="2763838"/>
          </a:xfrm>
          <a:ln w="38100">
            <a:solidFill>
              <a:srgbClr val="1D1D1D"/>
            </a:solidFill>
          </a:ln>
        </p:spPr>
      </p:pic>
      <p:sp>
        <p:nvSpPr>
          <p:cNvPr id="69" name="5-Point Star 68"/>
          <p:cNvSpPr/>
          <p:nvPr/>
        </p:nvSpPr>
        <p:spPr>
          <a:xfrm>
            <a:off x="2943506" y="452153"/>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itle 1"/>
          <p:cNvSpPr txBox="1">
            <a:spLocks/>
          </p:cNvSpPr>
          <p:nvPr/>
        </p:nvSpPr>
        <p:spPr>
          <a:xfrm>
            <a:off x="3083426" y="3608677"/>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Well-Developed</a:t>
            </a:r>
            <a:r>
              <a:rPr lang="en-US" sz="1800" b="1" dirty="0">
                <a:solidFill>
                  <a:srgbClr val="1D1D1D"/>
                </a:solidFill>
                <a:latin typeface="+mn-lt"/>
              </a:rPr>
              <a:t> Muzzle</a:t>
            </a:r>
          </a:p>
        </p:txBody>
      </p:sp>
      <p:sp>
        <p:nvSpPr>
          <p:cNvPr id="72" name="TextBox 71"/>
          <p:cNvSpPr txBox="1"/>
          <p:nvPr/>
        </p:nvSpPr>
        <p:spPr>
          <a:xfrm>
            <a:off x="3131826" y="3953307"/>
            <a:ext cx="2937956" cy="577081"/>
          </a:xfrm>
          <a:prstGeom prst="rect">
            <a:avLst/>
          </a:prstGeom>
          <a:noFill/>
        </p:spPr>
        <p:txBody>
          <a:bodyPr wrap="square" rtlCol="0">
            <a:spAutoFit/>
          </a:bodyPr>
          <a:lstStyle/>
          <a:p>
            <a:r>
              <a:rPr lang="en-US" sz="1050" dirty="0"/>
              <a:t>Muzzle is medium in length; fleshy, gently rounded hairless whisker pads with a definite whisker break. Muzzle ends with a well-developed chin.</a:t>
            </a:r>
            <a:endParaRPr lang="en-US" sz="1050" dirty="0">
              <a:solidFill>
                <a:schemeClr val="bg1">
                  <a:lumMod val="50000"/>
                </a:schemeClr>
              </a:solidFill>
            </a:endParaRPr>
          </a:p>
        </p:txBody>
      </p:sp>
      <p:sp>
        <p:nvSpPr>
          <p:cNvPr id="12"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Muzzle  -  </a:t>
            </a:r>
            <a:r>
              <a:rPr lang="en-US" sz="2400" b="1" spc="-150" dirty="0" smtClean="0">
                <a:solidFill>
                  <a:schemeClr val="bg1"/>
                </a:solidFill>
                <a:latin typeface="+mn-lt"/>
              </a:rPr>
              <a:t>8 </a:t>
            </a:r>
            <a:r>
              <a:rPr lang="en-US" sz="2400" b="1" spc="-150" dirty="0">
                <a:solidFill>
                  <a:schemeClr val="bg1"/>
                </a:solidFill>
                <a:latin typeface="+mn-lt"/>
              </a:rPr>
              <a:t>Points</a:t>
            </a:r>
            <a:endParaRPr lang="en-US" sz="2400" b="1" dirty="0">
              <a:solidFill>
                <a:schemeClr val="bg1"/>
              </a:solidFill>
              <a:latin typeface="+mn-lt"/>
            </a:endParaRPr>
          </a:p>
        </p:txBody>
      </p:sp>
      <p:sp>
        <p:nvSpPr>
          <p:cNvPr id="9" name="TextBox 8">
            <a:extLst>
              <a:ext uri="{FF2B5EF4-FFF2-40B4-BE49-F238E27FC236}">
                <a16:creationId xmlns:a16="http://schemas.microsoft.com/office/drawing/2014/main" id="{61D574B3-AC86-46F6-AC6C-B654040CB472}"/>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spTree>
    <p:extLst>
      <p:ext uri="{BB962C8B-B14F-4D97-AF65-F5344CB8AC3E}">
        <p14:creationId xmlns:p14="http://schemas.microsoft.com/office/powerpoint/2010/main" val="3123471966"/>
      </p:ext>
    </p:extLst>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17" name="Title 1"/>
          <p:cNvSpPr txBox="1">
            <a:spLocks/>
          </p:cNvSpPr>
          <p:nvPr/>
        </p:nvSpPr>
        <p:spPr>
          <a:xfrm>
            <a:off x="777848" y="3608677"/>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Proper</a:t>
            </a:r>
            <a:r>
              <a:rPr lang="en-US" sz="1800" b="1" dirty="0">
                <a:solidFill>
                  <a:srgbClr val="1D1D1D"/>
                </a:solidFill>
                <a:latin typeface="+mn-lt"/>
              </a:rPr>
              <a:t> Eyes</a:t>
            </a:r>
          </a:p>
        </p:txBody>
      </p:sp>
      <p:sp>
        <p:nvSpPr>
          <p:cNvPr id="20" name="TextBox 19"/>
          <p:cNvSpPr txBox="1"/>
          <p:nvPr/>
        </p:nvSpPr>
        <p:spPr>
          <a:xfrm>
            <a:off x="791711" y="3953307"/>
            <a:ext cx="2937956" cy="461665"/>
          </a:xfrm>
          <a:prstGeom prst="rect">
            <a:avLst/>
          </a:prstGeom>
          <a:noFill/>
        </p:spPr>
        <p:txBody>
          <a:bodyPr wrap="square" rtlCol="0">
            <a:spAutoFit/>
          </a:bodyPr>
          <a:lstStyle/>
          <a:p>
            <a:r>
              <a:rPr lang="en-US" sz="1200" dirty="0"/>
              <a:t>Medium, oval in shape to almost round. </a:t>
            </a:r>
            <a:r>
              <a:rPr lang="en-US" sz="1200" dirty="0" smtClean="0"/>
              <a:t>Hairless </a:t>
            </a:r>
            <a:r>
              <a:rPr lang="en-US" sz="1200" dirty="0"/>
              <a:t>rims desirable.</a:t>
            </a:r>
            <a:endParaRPr lang="en-US" sz="1200" dirty="0">
              <a:solidFill>
                <a:schemeClr val="bg1">
                  <a:lumMod val="50000"/>
                </a:schemeClr>
              </a:solidFill>
            </a:endParaRPr>
          </a:p>
        </p:txBody>
      </p:sp>
      <p:pic>
        <p:nvPicPr>
          <p:cNvPr id="11" name="Picture Placeholder 10"/>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886450" y="883383"/>
            <a:ext cx="2763838" cy="2455984"/>
          </a:xfrm>
          <a:ln w="38100">
            <a:solidFill>
              <a:srgbClr val="1D1D1D"/>
            </a:solidFill>
          </a:ln>
        </p:spPr>
      </p:pic>
      <p:pic>
        <p:nvPicPr>
          <p:cNvPr id="14" name="Picture Placeholder 13" descr="HEADN.jpg"/>
          <p:cNvPicPr>
            <a:picLocks noGrp="1" noChangeAspect="1"/>
          </p:cNvPicPr>
          <p:nvPr>
            <p:ph type="pic" sz="quarter" idx="4294967295"/>
          </p:nvPr>
        </p:nvPicPr>
        <p:blipFill>
          <a:blip r:embed="rId4" cstate="print"/>
          <a:stretch>
            <a:fillRect/>
          </a:stretch>
        </p:blipFill>
        <p:spPr>
          <a:xfrm>
            <a:off x="5440680" y="729457"/>
            <a:ext cx="2763837" cy="2763837"/>
          </a:xfrm>
          <a:ln w="38100">
            <a:solidFill>
              <a:srgbClr val="1D1D1D"/>
            </a:solidFill>
          </a:ln>
        </p:spPr>
      </p:pic>
      <p:sp>
        <p:nvSpPr>
          <p:cNvPr id="15" name="TextBox 14"/>
          <p:cNvSpPr txBox="1"/>
          <p:nvPr/>
        </p:nvSpPr>
        <p:spPr>
          <a:xfrm>
            <a:off x="5349017" y="3650785"/>
            <a:ext cx="2830653" cy="369332"/>
          </a:xfrm>
          <a:prstGeom prst="rect">
            <a:avLst/>
          </a:prstGeom>
          <a:noFill/>
        </p:spPr>
        <p:txBody>
          <a:bodyPr wrap="square" rtlCol="0">
            <a:spAutoFit/>
          </a:bodyPr>
          <a:lstStyle/>
          <a:p>
            <a:pPr>
              <a:lnSpc>
                <a:spcPct val="150000"/>
              </a:lnSpc>
            </a:pPr>
            <a:r>
              <a:rPr lang="en-US" sz="1200" dirty="0"/>
              <a:t>Eyes are too </a:t>
            </a:r>
            <a:r>
              <a:rPr lang="en-US" sz="1200" dirty="0" smtClean="0"/>
              <a:t>large.</a:t>
            </a:r>
            <a:endParaRPr lang="en-US" sz="1200" dirty="0">
              <a:solidFill>
                <a:schemeClr val="bg1">
                  <a:lumMod val="50000"/>
                </a:schemeClr>
              </a:solidFill>
            </a:endParaRPr>
          </a:p>
        </p:txBody>
      </p:sp>
      <p:sp>
        <p:nvSpPr>
          <p:cNvPr id="18" name="5-Point Star 17"/>
          <p:cNvSpPr/>
          <p:nvPr/>
        </p:nvSpPr>
        <p:spPr>
          <a:xfrm>
            <a:off x="654724" y="462063"/>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Eyes -  </a:t>
            </a:r>
            <a:r>
              <a:rPr lang="en-US" sz="2400" b="1" spc="-150" dirty="0" smtClean="0">
                <a:solidFill>
                  <a:schemeClr val="bg1"/>
                </a:solidFill>
                <a:latin typeface="+mn-lt"/>
              </a:rPr>
              <a:t>8 </a:t>
            </a:r>
            <a:r>
              <a:rPr lang="en-US" sz="2400" b="1" spc="-150" dirty="0">
                <a:solidFill>
                  <a:schemeClr val="bg1"/>
                </a:solidFill>
                <a:latin typeface="+mn-lt"/>
              </a:rPr>
              <a:t>Points</a:t>
            </a:r>
            <a:endParaRPr lang="en-US" sz="2400" b="1" dirty="0">
              <a:solidFill>
                <a:schemeClr val="bg1"/>
              </a:solidFill>
              <a:latin typeface="+mn-lt"/>
            </a:endParaRPr>
          </a:p>
        </p:txBody>
      </p:sp>
      <p:sp>
        <p:nvSpPr>
          <p:cNvPr id="10" name="TextBox 9">
            <a:extLst>
              <a:ext uri="{FF2B5EF4-FFF2-40B4-BE49-F238E27FC236}">
                <a16:creationId xmlns:a16="http://schemas.microsoft.com/office/drawing/2014/main" id="{36F1ABB3-0C6D-4066-A1FA-A6DD52AD8CCC}"/>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Photos Credit:  Brittney Gobble, Lykoicats.com</a:t>
            </a:r>
          </a:p>
        </p:txBody>
      </p:sp>
    </p:spTree>
    <p:extLst>
      <p:ext uri="{BB962C8B-B14F-4D97-AF65-F5344CB8AC3E}">
        <p14:creationId xmlns:p14="http://schemas.microsoft.com/office/powerpoint/2010/main" val="3123471966"/>
      </p:ext>
    </p:extLst>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17" name="Title 1"/>
          <p:cNvSpPr txBox="1">
            <a:spLocks/>
          </p:cNvSpPr>
          <p:nvPr/>
        </p:nvSpPr>
        <p:spPr>
          <a:xfrm>
            <a:off x="777848" y="3608677"/>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Proper</a:t>
            </a:r>
            <a:r>
              <a:rPr lang="en-US" sz="1800" b="1" dirty="0">
                <a:solidFill>
                  <a:srgbClr val="1D1D1D"/>
                </a:solidFill>
                <a:latin typeface="+mn-lt"/>
              </a:rPr>
              <a:t> Ears</a:t>
            </a:r>
          </a:p>
        </p:txBody>
      </p:sp>
      <p:sp>
        <p:nvSpPr>
          <p:cNvPr id="20" name="TextBox 19"/>
          <p:cNvSpPr txBox="1"/>
          <p:nvPr/>
        </p:nvSpPr>
        <p:spPr>
          <a:xfrm>
            <a:off x="723171" y="3976110"/>
            <a:ext cx="2937956" cy="461665"/>
          </a:xfrm>
          <a:prstGeom prst="rect">
            <a:avLst/>
          </a:prstGeom>
          <a:noFill/>
        </p:spPr>
        <p:txBody>
          <a:bodyPr wrap="square" rtlCol="0">
            <a:spAutoFit/>
          </a:bodyPr>
          <a:lstStyle/>
          <a:p>
            <a:r>
              <a:rPr lang="en-US" sz="1200" dirty="0"/>
              <a:t>Large, wide at the base and pointed on the tips. Set high on the head, vertical and erect.</a:t>
            </a:r>
            <a:endParaRPr lang="en-US" sz="1200" dirty="0">
              <a:solidFill>
                <a:schemeClr val="bg1">
                  <a:lumMod val="50000"/>
                </a:schemeClr>
              </a:solidFill>
            </a:endParaRPr>
          </a:p>
        </p:txBody>
      </p:sp>
      <p:pic>
        <p:nvPicPr>
          <p:cNvPr id="11" name="Picture Placeholder 10"/>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886450" y="789868"/>
            <a:ext cx="2763838" cy="2643014"/>
          </a:xfrm>
          <a:ln w="38100">
            <a:solidFill>
              <a:srgbClr val="1D1D1D"/>
            </a:solidFill>
          </a:ln>
        </p:spPr>
      </p:pic>
      <p:pic>
        <p:nvPicPr>
          <p:cNvPr id="14" name="Picture Placeholder 13" descr="HEADN.jpg"/>
          <p:cNvPicPr>
            <a:picLocks noGrp="1" noChangeAspect="1"/>
          </p:cNvPicPr>
          <p:nvPr>
            <p:ph type="pic" sz="quarter" idx="4294967295"/>
          </p:nvPr>
        </p:nvPicPr>
        <p:blipFill>
          <a:blip r:embed="rId4" cstate="print"/>
          <a:srcRect l="29" r="29"/>
          <a:stretch>
            <a:fillRect/>
          </a:stretch>
        </p:blipFill>
        <p:spPr>
          <a:xfrm>
            <a:off x="5440680" y="728663"/>
            <a:ext cx="2763837" cy="2765425"/>
          </a:xfrm>
          <a:ln w="38100">
            <a:solidFill>
              <a:srgbClr val="1D1D1D"/>
            </a:solidFill>
          </a:ln>
        </p:spPr>
      </p:pic>
      <p:sp>
        <p:nvSpPr>
          <p:cNvPr id="15" name="TextBox 14"/>
          <p:cNvSpPr txBox="1"/>
          <p:nvPr/>
        </p:nvSpPr>
        <p:spPr>
          <a:xfrm>
            <a:off x="5349017" y="3650785"/>
            <a:ext cx="2830653" cy="336759"/>
          </a:xfrm>
          <a:prstGeom prst="rect">
            <a:avLst/>
          </a:prstGeom>
          <a:noFill/>
        </p:spPr>
        <p:txBody>
          <a:bodyPr wrap="square" rtlCol="0">
            <a:spAutoFit/>
          </a:bodyPr>
          <a:lstStyle/>
          <a:p>
            <a:pPr>
              <a:lnSpc>
                <a:spcPct val="150000"/>
              </a:lnSpc>
            </a:pPr>
            <a:r>
              <a:rPr lang="en-US" sz="1200" dirty="0"/>
              <a:t>Ears are far apart and point off to the side.</a:t>
            </a:r>
            <a:endParaRPr lang="en-US" sz="1200" dirty="0">
              <a:solidFill>
                <a:schemeClr val="bg1">
                  <a:lumMod val="50000"/>
                </a:schemeClr>
              </a:solidFill>
            </a:endParaRPr>
          </a:p>
        </p:txBody>
      </p:sp>
      <p:sp>
        <p:nvSpPr>
          <p:cNvPr id="18" name="5-Point Star 17"/>
          <p:cNvSpPr/>
          <p:nvPr/>
        </p:nvSpPr>
        <p:spPr>
          <a:xfrm>
            <a:off x="654724" y="462063"/>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Ears -  </a:t>
            </a:r>
            <a:r>
              <a:rPr lang="en-US" sz="2400" b="1" spc="-150" dirty="0" smtClean="0">
                <a:solidFill>
                  <a:schemeClr val="bg1"/>
                </a:solidFill>
                <a:latin typeface="+mn-lt"/>
              </a:rPr>
              <a:t>8 Points</a:t>
            </a:r>
            <a:endParaRPr lang="en-US" sz="2400" b="1" dirty="0">
              <a:solidFill>
                <a:schemeClr val="bg1"/>
              </a:solidFill>
              <a:latin typeface="+mn-lt"/>
            </a:endParaRPr>
          </a:p>
        </p:txBody>
      </p:sp>
      <p:sp>
        <p:nvSpPr>
          <p:cNvPr id="10" name="TextBox 9">
            <a:extLst>
              <a:ext uri="{FF2B5EF4-FFF2-40B4-BE49-F238E27FC236}">
                <a16:creationId xmlns:a16="http://schemas.microsoft.com/office/drawing/2014/main" id="{8ECF08B3-0CE1-4082-9A1A-18E63778A984}"/>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Photos Credit:  Brittney Gobble, Lykoicats.com</a:t>
            </a:r>
          </a:p>
        </p:txBody>
      </p:sp>
    </p:spTree>
    <p:extLst>
      <p:ext uri="{BB962C8B-B14F-4D97-AF65-F5344CB8AC3E}">
        <p14:creationId xmlns:p14="http://schemas.microsoft.com/office/powerpoint/2010/main" val="3123471966"/>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1" name="Picture Placeholder 10" descr="chinY.jpg"/>
          <p:cNvPicPr>
            <a:picLocks noGrp="1" noChangeAspect="1"/>
          </p:cNvPicPr>
          <p:nvPr>
            <p:ph type="pic" sz="quarter" idx="4294967295"/>
          </p:nvPr>
        </p:nvPicPr>
        <p:blipFill>
          <a:blip r:embed="rId3" cstate="print"/>
          <a:stretch>
            <a:fillRect/>
          </a:stretch>
        </p:blipFill>
        <p:spPr>
          <a:xfrm>
            <a:off x="3282874" y="729456"/>
            <a:ext cx="2763838" cy="2763838"/>
          </a:xfrm>
          <a:ln w="38100">
            <a:solidFill>
              <a:srgbClr val="1D1D1D"/>
            </a:solidFill>
          </a:ln>
        </p:spPr>
      </p:pic>
      <p:sp>
        <p:nvSpPr>
          <p:cNvPr id="69" name="5-Point Star 68"/>
          <p:cNvSpPr/>
          <p:nvPr/>
        </p:nvSpPr>
        <p:spPr>
          <a:xfrm>
            <a:off x="3052446" y="462063"/>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itle 1"/>
          <p:cNvSpPr txBox="1">
            <a:spLocks/>
          </p:cNvSpPr>
          <p:nvPr/>
        </p:nvSpPr>
        <p:spPr>
          <a:xfrm>
            <a:off x="3175570" y="3608677"/>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Proper</a:t>
            </a:r>
            <a:r>
              <a:rPr lang="en-US" sz="1800" b="1" dirty="0">
                <a:solidFill>
                  <a:srgbClr val="1D1D1D"/>
                </a:solidFill>
                <a:latin typeface="+mn-lt"/>
              </a:rPr>
              <a:t> Profile</a:t>
            </a:r>
          </a:p>
        </p:txBody>
      </p:sp>
      <p:sp>
        <p:nvSpPr>
          <p:cNvPr id="72" name="TextBox 71"/>
          <p:cNvSpPr txBox="1"/>
          <p:nvPr/>
        </p:nvSpPr>
        <p:spPr>
          <a:xfrm>
            <a:off x="3189433" y="3953307"/>
            <a:ext cx="2937956" cy="253916"/>
          </a:xfrm>
          <a:prstGeom prst="rect">
            <a:avLst/>
          </a:prstGeom>
          <a:noFill/>
        </p:spPr>
        <p:txBody>
          <a:bodyPr wrap="square" rtlCol="0">
            <a:spAutoFit/>
          </a:bodyPr>
          <a:lstStyle/>
          <a:p>
            <a:r>
              <a:rPr lang="en-US" sz="1050" dirty="0"/>
              <a:t>A concave curve from brow to bridge.  No stop.</a:t>
            </a:r>
            <a:endParaRPr lang="en-US" sz="1050" dirty="0">
              <a:solidFill>
                <a:schemeClr val="bg1">
                  <a:lumMod val="50000"/>
                </a:schemeClr>
              </a:solidFill>
            </a:endParaRPr>
          </a:p>
        </p:txBody>
      </p:sp>
      <p:sp>
        <p:nvSpPr>
          <p:cNvPr id="12"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Profile  -  </a:t>
            </a:r>
            <a:r>
              <a:rPr lang="en-US" sz="2400" b="1" spc="-150" dirty="0" smtClean="0">
                <a:solidFill>
                  <a:schemeClr val="bg1"/>
                </a:solidFill>
                <a:latin typeface="+mn-lt"/>
              </a:rPr>
              <a:t>2 </a:t>
            </a:r>
            <a:r>
              <a:rPr lang="en-US" sz="2400" b="1" spc="-150" dirty="0">
                <a:solidFill>
                  <a:schemeClr val="bg1"/>
                </a:solidFill>
                <a:latin typeface="+mn-lt"/>
              </a:rPr>
              <a:t>Points</a:t>
            </a:r>
            <a:endParaRPr lang="en-US" sz="2400" b="1" dirty="0">
              <a:solidFill>
                <a:schemeClr val="bg1"/>
              </a:solidFill>
              <a:latin typeface="+mn-lt"/>
            </a:endParaRPr>
          </a:p>
        </p:txBody>
      </p:sp>
      <p:sp>
        <p:nvSpPr>
          <p:cNvPr id="9" name="TextBox 8">
            <a:extLst>
              <a:ext uri="{FF2B5EF4-FFF2-40B4-BE49-F238E27FC236}">
                <a16:creationId xmlns:a16="http://schemas.microsoft.com/office/drawing/2014/main" id="{16E8F73B-D683-4FBB-9489-BC998D6BECB1}"/>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spTree>
    <p:extLst>
      <p:ext uri="{BB962C8B-B14F-4D97-AF65-F5344CB8AC3E}">
        <p14:creationId xmlns:p14="http://schemas.microsoft.com/office/powerpoint/2010/main" val="3123471966"/>
      </p:ext>
    </p:extLst>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pic>
        <p:nvPicPr>
          <p:cNvPr id="13" name="Picture Placeholder 12" descr="maskN.jpg"/>
          <p:cNvPicPr>
            <a:picLocks noGrp="1" noChangeAspect="1"/>
          </p:cNvPicPr>
          <p:nvPr>
            <p:ph type="pic" sz="quarter" idx="4294967295"/>
          </p:nvPr>
        </p:nvPicPr>
        <p:blipFill>
          <a:blip r:embed="rId3" cstate="print"/>
          <a:srcRect l="29" r="29"/>
          <a:stretch>
            <a:fillRect/>
          </a:stretch>
        </p:blipFill>
        <p:spPr>
          <a:xfrm>
            <a:off x="5436105" y="728663"/>
            <a:ext cx="2763837" cy="2765425"/>
          </a:xfrm>
          <a:ln w="38100">
            <a:solidFill>
              <a:srgbClr val="1D1D1D"/>
            </a:solidFill>
          </a:ln>
        </p:spPr>
      </p:pic>
      <p:sp>
        <p:nvSpPr>
          <p:cNvPr id="22" name="Title 1"/>
          <p:cNvSpPr txBox="1">
            <a:spLocks/>
          </p:cNvSpPr>
          <p:nvPr/>
        </p:nvSpPr>
        <p:spPr>
          <a:xfrm>
            <a:off x="777848" y="3608677"/>
            <a:ext cx="276513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solidFill>
                <a:latin typeface="+mn-lt"/>
              </a:rPr>
              <a:t>Hairless</a:t>
            </a:r>
            <a:r>
              <a:rPr lang="en-US" sz="1800" b="1" dirty="0">
                <a:solidFill>
                  <a:srgbClr val="1D1D1D"/>
                </a:solidFill>
                <a:latin typeface="+mn-lt"/>
              </a:rPr>
              <a:t> Mask</a:t>
            </a:r>
          </a:p>
        </p:txBody>
      </p:sp>
      <p:sp>
        <p:nvSpPr>
          <p:cNvPr id="23" name="TextBox 22"/>
          <p:cNvSpPr txBox="1"/>
          <p:nvPr/>
        </p:nvSpPr>
        <p:spPr>
          <a:xfrm>
            <a:off x="791711" y="3953307"/>
            <a:ext cx="2937956" cy="738664"/>
          </a:xfrm>
          <a:prstGeom prst="rect">
            <a:avLst/>
          </a:prstGeom>
          <a:noFill/>
        </p:spPr>
        <p:txBody>
          <a:bodyPr wrap="square" rtlCol="0">
            <a:spAutoFit/>
          </a:bodyPr>
          <a:lstStyle/>
          <a:p>
            <a:r>
              <a:rPr lang="en-US" sz="1050" dirty="0"/>
              <a:t>The face exhibits a hairless mask connecting the nose, muzzle, eyes and ears giving the classic werewolf appearance.</a:t>
            </a:r>
            <a:endParaRPr lang="en-US" sz="1050" dirty="0">
              <a:solidFill>
                <a:schemeClr val="bg1">
                  <a:lumMod val="50000"/>
                </a:schemeClr>
              </a:solidFill>
            </a:endParaRPr>
          </a:p>
          <a:p>
            <a:endParaRPr lang="en-US" sz="1050" dirty="0">
              <a:solidFill>
                <a:schemeClr val="bg1">
                  <a:lumMod val="50000"/>
                </a:schemeClr>
              </a:solidFill>
            </a:endParaRPr>
          </a:p>
        </p:txBody>
      </p:sp>
      <p:sp>
        <p:nvSpPr>
          <p:cNvPr id="24" name="TextBox 23"/>
          <p:cNvSpPr txBox="1"/>
          <p:nvPr/>
        </p:nvSpPr>
        <p:spPr>
          <a:xfrm>
            <a:off x="5349017" y="3666283"/>
            <a:ext cx="2830653" cy="334707"/>
          </a:xfrm>
          <a:prstGeom prst="rect">
            <a:avLst/>
          </a:prstGeom>
          <a:noFill/>
        </p:spPr>
        <p:txBody>
          <a:bodyPr wrap="square" rtlCol="0">
            <a:spAutoFit/>
          </a:bodyPr>
          <a:lstStyle/>
          <a:p>
            <a:pPr>
              <a:lnSpc>
                <a:spcPct val="150000"/>
              </a:lnSpc>
            </a:pPr>
            <a:r>
              <a:rPr lang="en-US" sz="1200" dirty="0"/>
              <a:t>Lacks proper mask.</a:t>
            </a:r>
            <a:endParaRPr lang="en-US" sz="1200" dirty="0">
              <a:solidFill>
                <a:schemeClr val="bg1">
                  <a:lumMod val="50000"/>
                </a:schemeClr>
              </a:solidFill>
            </a:endParaRPr>
          </a:p>
        </p:txBody>
      </p:sp>
      <p:sp>
        <p:nvSpPr>
          <p:cNvPr id="12"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Mask  -  </a:t>
            </a:r>
            <a:r>
              <a:rPr lang="en-US" sz="2400" b="1" spc="-150" dirty="0" smtClean="0">
                <a:solidFill>
                  <a:schemeClr val="bg1"/>
                </a:solidFill>
                <a:latin typeface="+mn-lt"/>
              </a:rPr>
              <a:t>12 </a:t>
            </a:r>
            <a:r>
              <a:rPr lang="en-US" sz="2400" b="1" spc="-150" dirty="0">
                <a:solidFill>
                  <a:schemeClr val="bg1"/>
                </a:solidFill>
                <a:latin typeface="+mn-lt"/>
              </a:rPr>
              <a:t>Points</a:t>
            </a:r>
            <a:endParaRPr lang="en-US" sz="2400" b="1" dirty="0">
              <a:solidFill>
                <a:schemeClr val="bg1"/>
              </a:solidFill>
              <a:latin typeface="+mn-lt"/>
            </a:endParaRPr>
          </a:p>
        </p:txBody>
      </p:sp>
      <p:sp>
        <p:nvSpPr>
          <p:cNvPr id="9" name="TextBox 8">
            <a:extLst>
              <a:ext uri="{FF2B5EF4-FFF2-40B4-BE49-F238E27FC236}">
                <a16:creationId xmlns:a16="http://schemas.microsoft.com/office/drawing/2014/main" id="{E284A119-A89E-4A74-B4CD-6C23182A8F46}"/>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3396" t="9680" r="20596" b="44400"/>
          <a:stretch/>
        </p:blipFill>
        <p:spPr>
          <a:xfrm>
            <a:off x="866369" y="718991"/>
            <a:ext cx="2676614" cy="2743529"/>
          </a:xfrm>
          <a:prstGeom prst="rect">
            <a:avLst/>
          </a:prstGeom>
        </p:spPr>
      </p:pic>
      <p:sp>
        <p:nvSpPr>
          <p:cNvPr id="18" name="5-Point Star 17"/>
          <p:cNvSpPr/>
          <p:nvPr/>
        </p:nvSpPr>
        <p:spPr>
          <a:xfrm>
            <a:off x="654724" y="462063"/>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3471966"/>
      </p:ext>
    </p:extLst>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17" name="Title 1"/>
          <p:cNvSpPr txBox="1">
            <a:spLocks/>
          </p:cNvSpPr>
          <p:nvPr/>
        </p:nvSpPr>
        <p:spPr>
          <a:xfrm>
            <a:off x="1854051" y="3723890"/>
            <a:ext cx="5472665" cy="4032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accent6"/>
                </a:solidFill>
                <a:latin typeface="+mn-lt"/>
              </a:rPr>
              <a:t>Proper</a:t>
            </a:r>
            <a:r>
              <a:rPr lang="en-US" sz="1800" b="1" dirty="0">
                <a:solidFill>
                  <a:srgbClr val="1D1D1D"/>
                </a:solidFill>
                <a:latin typeface="+mn-lt"/>
              </a:rPr>
              <a:t> Structure, Musculature, Legs, Feet &amp; Tail</a:t>
            </a:r>
          </a:p>
        </p:txBody>
      </p:sp>
      <p:sp>
        <p:nvSpPr>
          <p:cNvPr id="20" name="TextBox 19"/>
          <p:cNvSpPr txBox="1"/>
          <p:nvPr/>
        </p:nvSpPr>
        <p:spPr>
          <a:xfrm>
            <a:off x="2152506" y="4069532"/>
            <a:ext cx="5011809" cy="830997"/>
          </a:xfrm>
          <a:prstGeom prst="rect">
            <a:avLst/>
          </a:prstGeom>
          <a:noFill/>
        </p:spPr>
        <p:txBody>
          <a:bodyPr wrap="square" rtlCol="0">
            <a:spAutoFit/>
          </a:bodyPr>
          <a:lstStyle/>
          <a:p>
            <a:r>
              <a:rPr lang="en-US" sz="1200" dirty="0"/>
              <a:t>Conformation strikes a medium between slightly </a:t>
            </a:r>
            <a:r>
              <a:rPr lang="en-US" sz="1200" dirty="0" err="1"/>
              <a:t>slendered</a:t>
            </a:r>
            <a:r>
              <a:rPr lang="en-US" sz="1200" dirty="0"/>
              <a:t>, semi-foreign and the elegance of the foreign body type.  Proportion and larger balance allowed in males.   Neck is medium length; either thin nor overly muscular.  The coat is rough in appearance but soft and silky to the touch.  </a:t>
            </a:r>
            <a:endParaRPr lang="en-US" sz="1200" dirty="0">
              <a:solidFill>
                <a:schemeClr val="bg1">
                  <a:lumMod val="50000"/>
                </a:schemeClr>
              </a:solidFill>
            </a:endParaRPr>
          </a:p>
        </p:txBody>
      </p:sp>
      <p:sp>
        <p:nvSpPr>
          <p:cNvPr id="9" name="Title 1"/>
          <p:cNvSpPr txBox="1">
            <a:spLocks/>
          </p:cNvSpPr>
          <p:nvPr/>
        </p:nvSpPr>
        <p:spPr>
          <a:xfrm>
            <a:off x="2943506" y="18288"/>
            <a:ext cx="320436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Body -  </a:t>
            </a:r>
            <a:r>
              <a:rPr lang="en-US" sz="2400" b="1" spc="-150" dirty="0">
                <a:solidFill>
                  <a:schemeClr val="bg1"/>
                </a:solidFill>
                <a:latin typeface="+mn-lt"/>
              </a:rPr>
              <a:t>25 Points</a:t>
            </a:r>
            <a:endParaRPr lang="en-US" sz="2400" b="1" dirty="0">
              <a:solidFill>
                <a:schemeClr val="bg1"/>
              </a:solidFill>
              <a:latin typeface="+mn-lt"/>
            </a:endParaRPr>
          </a:p>
        </p:txBody>
      </p:sp>
      <p:pic>
        <p:nvPicPr>
          <p:cNvPr id="10" name="Picture 9" descr="body.jpg"/>
          <p:cNvPicPr>
            <a:picLocks noChangeAspect="1"/>
          </p:cNvPicPr>
          <p:nvPr/>
        </p:nvPicPr>
        <p:blipFill>
          <a:blip r:embed="rId3" cstate="print"/>
          <a:stretch>
            <a:fillRect/>
          </a:stretch>
        </p:blipFill>
        <p:spPr>
          <a:xfrm>
            <a:off x="2104193" y="613113"/>
            <a:ext cx="4913852" cy="3137922"/>
          </a:xfrm>
          <a:prstGeom prst="rect">
            <a:avLst/>
          </a:prstGeom>
        </p:spPr>
      </p:pic>
      <p:sp>
        <p:nvSpPr>
          <p:cNvPr id="18" name="5-Point Star 17"/>
          <p:cNvSpPr/>
          <p:nvPr/>
        </p:nvSpPr>
        <p:spPr>
          <a:xfrm>
            <a:off x="1886243" y="337785"/>
            <a:ext cx="460856" cy="460856"/>
          </a:xfrm>
          <a:prstGeom prst="star5">
            <a:avLst/>
          </a:prstGeom>
          <a:solidFill>
            <a:srgbClr val="C00000"/>
          </a:solidFill>
          <a:ln>
            <a:solidFill>
              <a:srgbClr val="1D1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FF87023-315F-44BF-BE4C-BCE2BE559E59}"/>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 Credit:  Brittney Gobble, Lykoicats.com</a:t>
            </a:r>
          </a:p>
        </p:txBody>
      </p:sp>
    </p:spTree>
    <p:extLst>
      <p:ext uri="{BB962C8B-B14F-4D97-AF65-F5344CB8AC3E}">
        <p14:creationId xmlns:p14="http://schemas.microsoft.com/office/powerpoint/2010/main" val="3123471966"/>
      </p:ext>
    </p:extLst>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txBox="1">
            <a:spLocks/>
          </p:cNvSpPr>
          <p:nvPr/>
        </p:nvSpPr>
        <p:spPr>
          <a:xfrm>
            <a:off x="3692034" y="0"/>
            <a:ext cx="1728209"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dirty="0">
                <a:solidFill>
                  <a:schemeClr val="accent6"/>
                </a:solidFill>
                <a:latin typeface="AlternateGothic2 BT" pitchFamily="34" charset="0"/>
              </a:rPr>
              <a:t>Breed </a:t>
            </a:r>
            <a:r>
              <a:rPr lang="en-US" sz="2400" b="1" dirty="0">
                <a:solidFill>
                  <a:schemeClr val="bg1"/>
                </a:solidFill>
                <a:latin typeface="AlternateGothic2 BT" pitchFamily="34" charset="0"/>
              </a:rPr>
              <a:t>Research</a:t>
            </a:r>
          </a:p>
        </p:txBody>
      </p:sp>
      <p:sp>
        <p:nvSpPr>
          <p:cNvPr id="8" name="Title 1"/>
          <p:cNvSpPr txBox="1">
            <a:spLocks/>
          </p:cNvSpPr>
          <p:nvPr/>
        </p:nvSpPr>
        <p:spPr>
          <a:xfrm>
            <a:off x="3391730" y="0"/>
            <a:ext cx="2513661"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spc="-150" dirty="0">
                <a:solidFill>
                  <a:schemeClr val="accent6"/>
                </a:solidFill>
                <a:latin typeface="+mn-lt"/>
              </a:rPr>
              <a:t>Breed </a:t>
            </a:r>
            <a:r>
              <a:rPr lang="en-US" sz="2400" b="1" spc="-150" dirty="0">
                <a:solidFill>
                  <a:schemeClr val="bg1"/>
                </a:solidFill>
                <a:latin typeface="+mn-lt"/>
              </a:rPr>
              <a:t>Personality</a:t>
            </a:r>
            <a:endParaRPr lang="en-US" sz="2400" b="1" dirty="0">
              <a:solidFill>
                <a:schemeClr val="bg1"/>
              </a:solidFill>
              <a:latin typeface="+mn-lt"/>
            </a:endParaRPr>
          </a:p>
        </p:txBody>
      </p:sp>
      <p:pic>
        <p:nvPicPr>
          <p:cNvPr id="10" name="Picture 9" descr="bkgd.jpg"/>
          <p:cNvPicPr>
            <a:picLocks noChangeAspect="1"/>
          </p:cNvPicPr>
          <p:nvPr/>
        </p:nvPicPr>
        <p:blipFill>
          <a:blip r:embed="rId3" cstate="print"/>
          <a:srcRect t="15965"/>
          <a:stretch>
            <a:fillRect/>
          </a:stretch>
        </p:blipFill>
        <p:spPr>
          <a:xfrm>
            <a:off x="-17222" y="-20565"/>
            <a:ext cx="9235440" cy="5206328"/>
          </a:xfrm>
          <a:prstGeom prst="rect">
            <a:avLst/>
          </a:prstGeom>
        </p:spPr>
      </p:pic>
      <p:sp>
        <p:nvSpPr>
          <p:cNvPr id="11" name="Title 1"/>
          <p:cNvSpPr txBox="1">
            <a:spLocks/>
          </p:cNvSpPr>
          <p:nvPr/>
        </p:nvSpPr>
        <p:spPr>
          <a:xfrm>
            <a:off x="2866029" y="18288"/>
            <a:ext cx="3398813"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Breed </a:t>
            </a:r>
            <a:r>
              <a:rPr lang="en-US" sz="2400" b="1" spc="-150" dirty="0">
                <a:solidFill>
                  <a:schemeClr val="bg1"/>
                </a:solidFill>
                <a:latin typeface="+mn-lt"/>
              </a:rPr>
              <a:t>Personality  </a:t>
            </a:r>
            <a:endParaRPr lang="en-US" sz="2400" b="1" dirty="0">
              <a:solidFill>
                <a:schemeClr val="bg1"/>
              </a:solidFill>
              <a:latin typeface="+mn-lt"/>
            </a:endParaRPr>
          </a:p>
        </p:txBody>
      </p:sp>
      <p:sp>
        <p:nvSpPr>
          <p:cNvPr id="7" name="TextBox 6">
            <a:extLst>
              <a:ext uri="{FF2B5EF4-FFF2-40B4-BE49-F238E27FC236}">
                <a16:creationId xmlns:a16="http://schemas.microsoft.com/office/drawing/2014/main" id="{1A75BFEB-6B37-4A26-B204-CAC222CE6000}"/>
              </a:ext>
            </a:extLst>
          </p:cNvPr>
          <p:cNvSpPr txBox="1"/>
          <p:nvPr/>
        </p:nvSpPr>
        <p:spPr>
          <a:xfrm>
            <a:off x="7105039" y="4908764"/>
            <a:ext cx="2131459" cy="276999"/>
          </a:xfrm>
          <a:prstGeom prst="rect">
            <a:avLst/>
          </a:prstGeom>
          <a:noFill/>
        </p:spPr>
        <p:txBody>
          <a:bodyPr wrap="square" rtlCol="0">
            <a:spAutoFit/>
          </a:bodyPr>
          <a:lstStyle/>
          <a:p>
            <a:r>
              <a:rPr lang="en-US" sz="1200" dirty="0">
                <a:solidFill>
                  <a:schemeClr val="tx1">
                    <a:lumMod val="85000"/>
                    <a:lumOff val="15000"/>
                  </a:schemeClr>
                </a:solidFill>
              </a:rPr>
              <a:t>Photo Credit:  Theresa Fouche</a:t>
            </a:r>
          </a:p>
        </p:txBody>
      </p:sp>
    </p:spTree>
    <p:extLst>
      <p:ext uri="{BB962C8B-B14F-4D97-AF65-F5344CB8AC3E}">
        <p14:creationId xmlns:p14="http://schemas.microsoft.com/office/powerpoint/2010/main" val="9408786"/>
      </p:ext>
    </p:extLst>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bkgd.jpg"/>
          <p:cNvPicPr>
            <a:picLocks noChangeAspect="1"/>
          </p:cNvPicPr>
          <p:nvPr/>
        </p:nvPicPr>
        <p:blipFill>
          <a:blip r:embed="rId3" cstate="print"/>
          <a:srcRect t="15965"/>
          <a:stretch>
            <a:fillRect/>
          </a:stretch>
        </p:blipFill>
        <p:spPr>
          <a:xfrm>
            <a:off x="4550" y="-20565"/>
            <a:ext cx="9144000" cy="5154780"/>
          </a:xfrm>
          <a:prstGeom prst="rect">
            <a:avLst/>
          </a:prstGeom>
        </p:spPr>
      </p:pic>
      <p:sp>
        <p:nvSpPr>
          <p:cNvPr id="9" name="Rectangle 8"/>
          <p:cNvSpPr/>
          <p:nvPr/>
        </p:nvSpPr>
        <p:spPr>
          <a:xfrm>
            <a:off x="-25271" y="-20565"/>
            <a:ext cx="9144000" cy="5143500"/>
          </a:xfrm>
          <a:prstGeom prst="rect">
            <a:avLst/>
          </a:prstGeom>
          <a:solidFill>
            <a:srgbClr val="CECBD4">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21772"/>
            <a:ext cx="9144000" cy="5143500"/>
          </a:xfrm>
          <a:prstGeom prst="rect">
            <a:avLst/>
          </a:prstGeom>
          <a:solidFill>
            <a:srgbClr val="CECBD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2" name="Picture 11" descr="interactive.jpg"/>
          <p:cNvPicPr>
            <a:picLocks noChangeAspect="1"/>
          </p:cNvPicPr>
          <p:nvPr/>
        </p:nvPicPr>
        <p:blipFill>
          <a:blip r:embed="rId4" cstate="print"/>
          <a:stretch>
            <a:fillRect/>
          </a:stretch>
        </p:blipFill>
        <p:spPr>
          <a:xfrm>
            <a:off x="539510" y="728326"/>
            <a:ext cx="2093348" cy="2468500"/>
          </a:xfrm>
          <a:prstGeom prst="rect">
            <a:avLst/>
          </a:prstGeom>
          <a:ln w="3175">
            <a:solidFill>
              <a:schemeClr val="tx1"/>
            </a:solidFill>
          </a:ln>
        </p:spPr>
      </p:pic>
      <p:pic>
        <p:nvPicPr>
          <p:cNvPr id="13" name="Picture 12" descr="loving.jpg"/>
          <p:cNvPicPr>
            <a:picLocks noChangeAspect="1"/>
          </p:cNvPicPr>
          <p:nvPr/>
        </p:nvPicPr>
        <p:blipFill>
          <a:blip r:embed="rId5" cstate="print"/>
          <a:stretch>
            <a:fillRect/>
          </a:stretch>
        </p:blipFill>
        <p:spPr>
          <a:xfrm>
            <a:off x="3535074" y="728326"/>
            <a:ext cx="2031598" cy="2468501"/>
          </a:xfrm>
          <a:prstGeom prst="rect">
            <a:avLst/>
          </a:prstGeom>
          <a:ln w="3175">
            <a:solidFill>
              <a:schemeClr val="tx1"/>
            </a:solidFill>
          </a:ln>
        </p:spPr>
      </p:pic>
      <p:pic>
        <p:nvPicPr>
          <p:cNvPr id="14" name="Picture 13" descr="doglike.jpg"/>
          <p:cNvPicPr>
            <a:picLocks noChangeAspect="1"/>
          </p:cNvPicPr>
          <p:nvPr/>
        </p:nvPicPr>
        <p:blipFill>
          <a:blip r:embed="rId6" cstate="print"/>
          <a:stretch>
            <a:fillRect/>
          </a:stretch>
        </p:blipFill>
        <p:spPr>
          <a:xfrm>
            <a:off x="6572892" y="714263"/>
            <a:ext cx="2031598" cy="2468501"/>
          </a:xfrm>
          <a:prstGeom prst="rect">
            <a:avLst/>
          </a:prstGeom>
          <a:ln w="3175">
            <a:solidFill>
              <a:schemeClr val="tx1"/>
            </a:solidFill>
          </a:ln>
        </p:spPr>
      </p:pic>
      <p:sp>
        <p:nvSpPr>
          <p:cNvPr id="15" name="Title 1"/>
          <p:cNvSpPr txBox="1">
            <a:spLocks/>
          </p:cNvSpPr>
          <p:nvPr/>
        </p:nvSpPr>
        <p:spPr>
          <a:xfrm>
            <a:off x="2866029" y="18288"/>
            <a:ext cx="3398813"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Breed </a:t>
            </a:r>
            <a:r>
              <a:rPr lang="en-US" sz="2400" b="1" spc="-150" dirty="0">
                <a:solidFill>
                  <a:schemeClr val="bg1"/>
                </a:solidFill>
                <a:latin typeface="+mn-lt"/>
              </a:rPr>
              <a:t>Personality  </a:t>
            </a:r>
            <a:endParaRPr lang="en-US" sz="2400" b="1" dirty="0">
              <a:solidFill>
                <a:schemeClr val="bg1"/>
              </a:solidFill>
              <a:latin typeface="+mn-lt"/>
            </a:endParaRPr>
          </a:p>
        </p:txBody>
      </p:sp>
      <p:sp>
        <p:nvSpPr>
          <p:cNvPr id="16" name="Title 1"/>
          <p:cNvSpPr txBox="1">
            <a:spLocks/>
          </p:cNvSpPr>
          <p:nvPr/>
        </p:nvSpPr>
        <p:spPr>
          <a:xfrm>
            <a:off x="481902" y="3294337"/>
            <a:ext cx="2361887" cy="1808944"/>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chemeClr val="accent6"/>
                </a:solidFill>
                <a:latin typeface="+mn-lt"/>
              </a:rPr>
              <a:t>Energetic</a:t>
            </a:r>
          </a:p>
          <a:p>
            <a:pPr algn="l"/>
            <a:r>
              <a:rPr lang="en-US" sz="1050" dirty="0">
                <a:solidFill>
                  <a:srgbClr val="1D1D1D"/>
                </a:solidFill>
                <a:latin typeface="+mn-lt"/>
              </a:rPr>
              <a:t>Very active and curious cat and enjoys interaction. </a:t>
            </a:r>
            <a:r>
              <a:rPr lang="en-US" sz="1050" dirty="0">
                <a:latin typeface="+mn-lt"/>
              </a:rPr>
              <a:t>Lykoi will stalk their toys, other pets, and even people. They raise up on their hind legs, posing there before they pounce. They, like many dogs, love playing chase and many will eagerly learn to fetch with their favorite human.</a:t>
            </a:r>
            <a:endParaRPr lang="en-US" sz="1050" dirty="0">
              <a:solidFill>
                <a:srgbClr val="1D1D1D"/>
              </a:solidFill>
              <a:latin typeface="+mn-lt"/>
            </a:endParaRPr>
          </a:p>
          <a:p>
            <a:r>
              <a:rPr lang="en-US" sz="1100" dirty="0"/>
              <a:t/>
            </a:r>
            <a:br>
              <a:rPr lang="en-US" sz="1100" dirty="0"/>
            </a:br>
            <a:endParaRPr lang="en-US" sz="1100" dirty="0">
              <a:solidFill>
                <a:srgbClr val="1D1D1D"/>
              </a:solidFill>
              <a:latin typeface="+mn-lt"/>
            </a:endParaRPr>
          </a:p>
        </p:txBody>
      </p:sp>
      <p:sp>
        <p:nvSpPr>
          <p:cNvPr id="17" name="Title 1"/>
          <p:cNvSpPr txBox="1">
            <a:spLocks/>
          </p:cNvSpPr>
          <p:nvPr/>
        </p:nvSpPr>
        <p:spPr>
          <a:xfrm>
            <a:off x="3535073" y="3551069"/>
            <a:ext cx="2246673" cy="109453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chemeClr val="accent6"/>
                </a:solidFill>
                <a:latin typeface="+mn-lt"/>
              </a:rPr>
              <a:t>Affectionate</a:t>
            </a:r>
          </a:p>
          <a:p>
            <a:pPr algn="l"/>
            <a:r>
              <a:rPr lang="en-US" sz="1050" dirty="0">
                <a:solidFill>
                  <a:srgbClr val="1D1D1D"/>
                </a:solidFill>
                <a:latin typeface="+mn-lt"/>
              </a:rPr>
              <a:t>Very active and curious cat, prefers hunting over cuddling yet insists on attention. </a:t>
            </a:r>
            <a:r>
              <a:rPr lang="en-US" sz="1050" dirty="0">
                <a:latin typeface="+mn-lt"/>
              </a:rPr>
              <a:t>The Lykoi are very loyal and tend to bond well with people and other pets; especially other Lykoi. They are cautious at first and once they are assured that the new people or pets are safe, they will quickly warm up to them.</a:t>
            </a:r>
            <a:endParaRPr lang="en-US" sz="1050" dirty="0">
              <a:solidFill>
                <a:srgbClr val="1D1D1D"/>
              </a:solidFill>
              <a:latin typeface="+mn-lt"/>
            </a:endParaRPr>
          </a:p>
        </p:txBody>
      </p:sp>
      <p:sp>
        <p:nvSpPr>
          <p:cNvPr id="18" name="Title 1"/>
          <p:cNvSpPr txBox="1">
            <a:spLocks/>
          </p:cNvSpPr>
          <p:nvPr/>
        </p:nvSpPr>
        <p:spPr>
          <a:xfrm>
            <a:off x="6530637" y="3608676"/>
            <a:ext cx="2246673" cy="109453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chemeClr val="accent6"/>
                </a:solidFill>
                <a:latin typeface="+mn-lt"/>
              </a:rPr>
              <a:t>Inquisitive &amp; Intelligent</a:t>
            </a:r>
          </a:p>
          <a:p>
            <a:pPr algn="l"/>
            <a:r>
              <a:rPr lang="en-US" sz="1050" dirty="0">
                <a:latin typeface="+mn-lt"/>
              </a:rPr>
              <a:t>Lykoi are first to scope out their environment.  They make cautious observations then take control of their surroundings.  They learn their name and will come when called. Because of their strong prey drive, intelligence, and protective nature, people say the werewolf look also defines their personality.</a:t>
            </a:r>
          </a:p>
          <a:p>
            <a:pPr algn="l"/>
            <a:endParaRPr lang="en-US" sz="1050" dirty="0">
              <a:solidFill>
                <a:srgbClr val="1D1D1D"/>
              </a:solidFill>
              <a:latin typeface="+mn-lt"/>
            </a:endParaRPr>
          </a:p>
        </p:txBody>
      </p:sp>
      <p:sp>
        <p:nvSpPr>
          <p:cNvPr id="19" name="TextBox 18">
            <a:extLst>
              <a:ext uri="{FF2B5EF4-FFF2-40B4-BE49-F238E27FC236}">
                <a16:creationId xmlns:a16="http://schemas.microsoft.com/office/drawing/2014/main" id="{D31E9667-87FE-43BF-A0D9-DD14FA5A1322}"/>
              </a:ext>
            </a:extLst>
          </p:cNvPr>
          <p:cNvSpPr txBox="1"/>
          <p:nvPr/>
        </p:nvSpPr>
        <p:spPr>
          <a:xfrm>
            <a:off x="6989545" y="4853865"/>
            <a:ext cx="2131459" cy="276999"/>
          </a:xfrm>
          <a:prstGeom prst="rect">
            <a:avLst/>
          </a:prstGeom>
          <a:noFill/>
        </p:spPr>
        <p:txBody>
          <a:bodyPr wrap="square" rtlCol="0">
            <a:spAutoFit/>
          </a:bodyPr>
          <a:lstStyle/>
          <a:p>
            <a:r>
              <a:rPr lang="en-US" sz="1200" dirty="0">
                <a:solidFill>
                  <a:schemeClr val="tx1">
                    <a:lumMod val="85000"/>
                    <a:lumOff val="15000"/>
                  </a:schemeClr>
                </a:solidFill>
              </a:rPr>
              <a:t>Photos Credit:  Theresa Fouche</a:t>
            </a:r>
          </a:p>
        </p:txBody>
      </p:sp>
    </p:spTree>
    <p:extLst>
      <p:ext uri="{BB962C8B-B14F-4D97-AF65-F5344CB8AC3E}">
        <p14:creationId xmlns:p14="http://schemas.microsoft.com/office/powerpoint/2010/main" val="9408786"/>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bkgd.jpg"/>
          <p:cNvPicPr>
            <a:picLocks noChangeAspect="1"/>
          </p:cNvPicPr>
          <p:nvPr/>
        </p:nvPicPr>
        <p:blipFill>
          <a:blip r:embed="rId3" cstate="print"/>
          <a:srcRect t="15965"/>
          <a:stretch>
            <a:fillRect/>
          </a:stretch>
        </p:blipFill>
        <p:spPr>
          <a:xfrm>
            <a:off x="4550" y="-20565"/>
            <a:ext cx="9144000" cy="5154780"/>
          </a:xfrm>
          <a:prstGeom prst="rect">
            <a:avLst/>
          </a:prstGeom>
        </p:spPr>
      </p:pic>
      <p:sp>
        <p:nvSpPr>
          <p:cNvPr id="9" name="Rectangle 8"/>
          <p:cNvSpPr/>
          <p:nvPr/>
        </p:nvSpPr>
        <p:spPr>
          <a:xfrm>
            <a:off x="-25271" y="-20565"/>
            <a:ext cx="9144000" cy="5143500"/>
          </a:xfrm>
          <a:prstGeom prst="rect">
            <a:avLst/>
          </a:prstGeom>
          <a:solidFill>
            <a:srgbClr val="CECBD4">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21772"/>
            <a:ext cx="9144000" cy="5143500"/>
          </a:xfrm>
          <a:prstGeom prst="rect">
            <a:avLst/>
          </a:prstGeom>
          <a:solidFill>
            <a:srgbClr val="CECBD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9" name="Title 1"/>
          <p:cNvSpPr txBox="1">
            <a:spLocks/>
          </p:cNvSpPr>
          <p:nvPr/>
        </p:nvSpPr>
        <p:spPr>
          <a:xfrm rot="16200000">
            <a:off x="-1233317" y="2354311"/>
            <a:ext cx="4032490" cy="55009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spc="-150" dirty="0">
                <a:solidFill>
                  <a:schemeClr val="accent6"/>
                </a:solidFill>
              </a:rPr>
              <a:t>Dr. Kate </a:t>
            </a:r>
            <a:r>
              <a:rPr lang="en-US" sz="2000" b="1" spc="-150" dirty="0">
                <a:solidFill>
                  <a:srgbClr val="1D1D1D"/>
                </a:solidFill>
              </a:rPr>
              <a:t>Albrecht-Lupton, DVM</a:t>
            </a:r>
          </a:p>
        </p:txBody>
      </p:sp>
      <p:sp>
        <p:nvSpPr>
          <p:cNvPr id="20" name="TextBox 19"/>
          <p:cNvSpPr txBox="1"/>
          <p:nvPr/>
        </p:nvSpPr>
        <p:spPr>
          <a:xfrm>
            <a:off x="3527365" y="876198"/>
            <a:ext cx="4896595" cy="3989362"/>
          </a:xfrm>
          <a:prstGeom prst="rect">
            <a:avLst/>
          </a:prstGeom>
          <a:noFill/>
        </p:spPr>
        <p:txBody>
          <a:bodyPr wrap="square" rtlCol="0">
            <a:spAutoFit/>
          </a:bodyPr>
          <a:lstStyle/>
          <a:p>
            <a:pPr>
              <a:lnSpc>
                <a:spcPct val="150000"/>
              </a:lnSpc>
            </a:pPr>
            <a:r>
              <a:rPr lang="en-US" sz="1000" dirty="0"/>
              <a:t>"When I first met Quill, his shining eyes were what held my attention most. Like golden full moons. </a:t>
            </a:r>
            <a:r>
              <a:rPr lang="en-US" sz="1000" b="1" dirty="0"/>
              <a:t>He was timid initially but not aggressive in any way and studied me closely as I chatted with his owner. </a:t>
            </a:r>
            <a:r>
              <a:rPr lang="en-US" sz="1000" dirty="0"/>
              <a:t/>
            </a:r>
            <a:br>
              <a:rPr lang="en-US" sz="1000" dirty="0"/>
            </a:br>
            <a:endParaRPr lang="en-US" sz="1000" dirty="0"/>
          </a:p>
          <a:p>
            <a:pPr>
              <a:lnSpc>
                <a:spcPct val="150000"/>
              </a:lnSpc>
            </a:pPr>
            <a:r>
              <a:rPr lang="en-US" sz="1000" dirty="0"/>
              <a:t>It only took a few minutes for his </a:t>
            </a:r>
            <a:r>
              <a:rPr lang="en-US" sz="1000" b="1" dirty="0"/>
              <a:t>curious nature to get the best of him </a:t>
            </a:r>
            <a:r>
              <a:rPr lang="en-US" sz="1000" dirty="0"/>
              <a:t>and he ventured closer to me. I was then quite shocked at how soft his sparse hair was. I had expected him to feel coarse and bristly but his hair was </a:t>
            </a:r>
            <a:r>
              <a:rPr lang="en-US" sz="1000" b="1" dirty="0"/>
              <a:t>silky and lovely. </a:t>
            </a:r>
            <a:r>
              <a:rPr lang="en-US" sz="1000" dirty="0"/>
              <a:t>He continued to </a:t>
            </a:r>
            <a:r>
              <a:rPr lang="en-US" sz="1000" b="1" dirty="0"/>
              <a:t>take in his surroundings visually</a:t>
            </a:r>
            <a:r>
              <a:rPr lang="en-US" sz="1000" dirty="0"/>
              <a:t>; preferring to stay close to his owner. This being unlike many cats who would be venturing around the room smelling and examining every inch. </a:t>
            </a:r>
          </a:p>
          <a:p>
            <a:pPr>
              <a:lnSpc>
                <a:spcPct val="150000"/>
              </a:lnSpc>
            </a:pPr>
            <a:endParaRPr lang="en-US" sz="1000" dirty="0"/>
          </a:p>
          <a:p>
            <a:pPr>
              <a:lnSpc>
                <a:spcPct val="150000"/>
              </a:lnSpc>
            </a:pPr>
            <a:r>
              <a:rPr lang="en-US" sz="1000" dirty="0"/>
              <a:t>Karma was the next </a:t>
            </a:r>
            <a:r>
              <a:rPr lang="en-US" sz="1000" dirty="0" err="1"/>
              <a:t>Lykoi</a:t>
            </a:r>
            <a:r>
              <a:rPr lang="en-US" sz="1000" dirty="0"/>
              <a:t> that I had the pleasure of meeting. In the hospital, she behaved very similar to Quill. </a:t>
            </a:r>
            <a:r>
              <a:rPr lang="en-US" sz="1000" b="1" dirty="0"/>
              <a:t>Quiet, cautious and observant </a:t>
            </a:r>
            <a:r>
              <a:rPr lang="en-US" sz="1000" dirty="0"/>
              <a:t>with the silkiest coat. However I then had the luxury of visiting her in her home. While she still had an </a:t>
            </a:r>
            <a:r>
              <a:rPr lang="en-US" sz="1000" b="1" dirty="0"/>
              <a:t>underlying air of caution, she was eager to begin playing but on her own terms.</a:t>
            </a:r>
            <a:r>
              <a:rPr lang="en-US" sz="1000" dirty="0"/>
              <a:t> Overall my first impression of the </a:t>
            </a:r>
            <a:r>
              <a:rPr lang="en-US" sz="1000" dirty="0" err="1"/>
              <a:t>Lykoi</a:t>
            </a:r>
            <a:r>
              <a:rPr lang="en-US" sz="1000" dirty="0"/>
              <a:t> is that they are </a:t>
            </a:r>
            <a:r>
              <a:rPr lang="en-US" sz="1000" b="1" dirty="0"/>
              <a:t>wonderfully silky cats who are curiously observant, playful but mysterious</a:t>
            </a:r>
            <a:r>
              <a:rPr lang="en-US" sz="1000" dirty="0"/>
              <a:t>, and prefer to do things on their own terms."</a:t>
            </a:r>
            <a:endParaRPr lang="en-US" sz="1000" dirty="0">
              <a:solidFill>
                <a:schemeClr val="bg1">
                  <a:lumMod val="50000"/>
                </a:schemeClr>
              </a:solidFill>
            </a:endParaRPr>
          </a:p>
        </p:txBody>
      </p:sp>
      <p:sp>
        <p:nvSpPr>
          <p:cNvPr id="21" name="Subtitle 2"/>
          <p:cNvSpPr txBox="1">
            <a:spLocks/>
          </p:cNvSpPr>
          <p:nvPr/>
        </p:nvSpPr>
        <p:spPr>
          <a:xfrm>
            <a:off x="3477467" y="555505"/>
            <a:ext cx="4187086" cy="3483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dirty="0">
                <a:solidFill>
                  <a:srgbClr val="1D1D1D"/>
                </a:solidFill>
                <a:latin typeface="Great Vibes" pitchFamily="50" charset="0"/>
              </a:rPr>
              <a:t>Curiously Observant</a:t>
            </a:r>
          </a:p>
        </p:txBody>
      </p:sp>
      <p:grpSp>
        <p:nvGrpSpPr>
          <p:cNvPr id="22" name="Group 21"/>
          <p:cNvGrpSpPr/>
          <p:nvPr/>
        </p:nvGrpSpPr>
        <p:grpSpPr>
          <a:xfrm>
            <a:off x="8113437" y="209863"/>
            <a:ext cx="779088" cy="652410"/>
            <a:chOff x="4958365" y="3914407"/>
            <a:chExt cx="195262" cy="163513"/>
          </a:xfrm>
          <a:solidFill>
            <a:schemeClr val="accent6"/>
          </a:solidFill>
        </p:grpSpPr>
        <p:sp>
          <p:nvSpPr>
            <p:cNvPr id="23" name="Freeform 772"/>
            <p:cNvSpPr>
              <a:spLocks noEditPoints="1"/>
            </p:cNvSpPr>
            <p:nvPr/>
          </p:nvSpPr>
          <p:spPr bwMode="auto">
            <a:xfrm>
              <a:off x="4958365" y="3914407"/>
              <a:ext cx="90487" cy="163513"/>
            </a:xfrm>
            <a:custGeom>
              <a:avLst/>
              <a:gdLst>
                <a:gd name="T0" fmla="*/ 69 w 91"/>
                <a:gd name="T1" fmla="*/ 0 h 167"/>
                <a:gd name="T2" fmla="*/ 23 w 91"/>
                <a:gd name="T3" fmla="*/ 0 h 167"/>
                <a:gd name="T4" fmla="*/ 7 w 91"/>
                <a:gd name="T5" fmla="*/ 7 h 167"/>
                <a:gd name="T6" fmla="*/ 0 w 91"/>
                <a:gd name="T7" fmla="*/ 23 h 167"/>
                <a:gd name="T8" fmla="*/ 0 w 91"/>
                <a:gd name="T9" fmla="*/ 69 h 167"/>
                <a:gd name="T10" fmla="*/ 7 w 91"/>
                <a:gd name="T11" fmla="*/ 85 h 167"/>
                <a:gd name="T12" fmla="*/ 23 w 91"/>
                <a:gd name="T13" fmla="*/ 92 h 167"/>
                <a:gd name="T14" fmla="*/ 50 w 91"/>
                <a:gd name="T15" fmla="*/ 92 h 167"/>
                <a:gd name="T16" fmla="*/ 58 w 91"/>
                <a:gd name="T17" fmla="*/ 95 h 167"/>
                <a:gd name="T18" fmla="*/ 61 w 91"/>
                <a:gd name="T19" fmla="*/ 103 h 167"/>
                <a:gd name="T20" fmla="*/ 61 w 91"/>
                <a:gd name="T21" fmla="*/ 107 h 167"/>
                <a:gd name="T22" fmla="*/ 52 w 91"/>
                <a:gd name="T23" fmla="*/ 128 h 167"/>
                <a:gd name="T24" fmla="*/ 31 w 91"/>
                <a:gd name="T25" fmla="*/ 137 h 167"/>
                <a:gd name="T26" fmla="*/ 23 w 91"/>
                <a:gd name="T27" fmla="*/ 137 h 167"/>
                <a:gd name="T28" fmla="*/ 18 w 91"/>
                <a:gd name="T29" fmla="*/ 139 h 167"/>
                <a:gd name="T30" fmla="*/ 15 w 91"/>
                <a:gd name="T31" fmla="*/ 145 h 167"/>
                <a:gd name="T32" fmla="*/ 15 w 91"/>
                <a:gd name="T33" fmla="*/ 160 h 167"/>
                <a:gd name="T34" fmla="*/ 18 w 91"/>
                <a:gd name="T35" fmla="*/ 165 h 167"/>
                <a:gd name="T36" fmla="*/ 23 w 91"/>
                <a:gd name="T37" fmla="*/ 167 h 167"/>
                <a:gd name="T38" fmla="*/ 31 w 91"/>
                <a:gd name="T39" fmla="*/ 167 h 167"/>
                <a:gd name="T40" fmla="*/ 54 w 91"/>
                <a:gd name="T41" fmla="*/ 163 h 167"/>
                <a:gd name="T42" fmla="*/ 74 w 91"/>
                <a:gd name="T43" fmla="*/ 150 h 167"/>
                <a:gd name="T44" fmla="*/ 87 w 91"/>
                <a:gd name="T45" fmla="*/ 130 h 167"/>
                <a:gd name="T46" fmla="*/ 91 w 91"/>
                <a:gd name="T47" fmla="*/ 107 h 167"/>
                <a:gd name="T48" fmla="*/ 91 w 91"/>
                <a:gd name="T49" fmla="*/ 23 h 167"/>
                <a:gd name="T50" fmla="*/ 85 w 91"/>
                <a:gd name="T51" fmla="*/ 7 h 167"/>
                <a:gd name="T52" fmla="*/ 69 w 91"/>
                <a:gd name="T53" fmla="*/ 0 h 167"/>
                <a:gd name="T54" fmla="*/ 69 w 91"/>
                <a:gd name="T55" fmla="*/ 0 h 167"/>
                <a:gd name="T56" fmla="*/ 69 w 91"/>
                <a:gd name="T57"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67">
                  <a:moveTo>
                    <a:pt x="69" y="0"/>
                  </a:moveTo>
                  <a:cubicBezTo>
                    <a:pt x="23" y="0"/>
                    <a:pt x="23" y="0"/>
                    <a:pt x="23" y="0"/>
                  </a:cubicBezTo>
                  <a:cubicBezTo>
                    <a:pt x="17" y="0"/>
                    <a:pt x="11" y="3"/>
                    <a:pt x="7" y="7"/>
                  </a:cubicBezTo>
                  <a:cubicBezTo>
                    <a:pt x="3" y="12"/>
                    <a:pt x="0" y="17"/>
                    <a:pt x="0" y="23"/>
                  </a:cubicBezTo>
                  <a:cubicBezTo>
                    <a:pt x="0" y="69"/>
                    <a:pt x="0" y="69"/>
                    <a:pt x="0" y="69"/>
                  </a:cubicBezTo>
                  <a:cubicBezTo>
                    <a:pt x="0" y="75"/>
                    <a:pt x="3" y="80"/>
                    <a:pt x="7" y="85"/>
                  </a:cubicBezTo>
                  <a:cubicBezTo>
                    <a:pt x="11" y="89"/>
                    <a:pt x="17" y="92"/>
                    <a:pt x="23" y="92"/>
                  </a:cubicBezTo>
                  <a:cubicBezTo>
                    <a:pt x="50" y="92"/>
                    <a:pt x="50" y="92"/>
                    <a:pt x="50" y="92"/>
                  </a:cubicBezTo>
                  <a:cubicBezTo>
                    <a:pt x="53" y="92"/>
                    <a:pt x="55" y="93"/>
                    <a:pt x="58" y="95"/>
                  </a:cubicBezTo>
                  <a:cubicBezTo>
                    <a:pt x="60" y="97"/>
                    <a:pt x="61" y="100"/>
                    <a:pt x="61" y="103"/>
                  </a:cubicBezTo>
                  <a:cubicBezTo>
                    <a:pt x="61" y="107"/>
                    <a:pt x="61" y="107"/>
                    <a:pt x="61" y="107"/>
                  </a:cubicBezTo>
                  <a:cubicBezTo>
                    <a:pt x="61" y="115"/>
                    <a:pt x="58" y="122"/>
                    <a:pt x="52" y="128"/>
                  </a:cubicBezTo>
                  <a:cubicBezTo>
                    <a:pt x="46" y="134"/>
                    <a:pt x="39" y="137"/>
                    <a:pt x="31" y="137"/>
                  </a:cubicBezTo>
                  <a:cubicBezTo>
                    <a:pt x="23" y="137"/>
                    <a:pt x="23" y="137"/>
                    <a:pt x="23" y="137"/>
                  </a:cubicBezTo>
                  <a:cubicBezTo>
                    <a:pt x="21" y="137"/>
                    <a:pt x="19" y="138"/>
                    <a:pt x="18" y="139"/>
                  </a:cubicBezTo>
                  <a:cubicBezTo>
                    <a:pt x="16" y="141"/>
                    <a:pt x="15" y="143"/>
                    <a:pt x="15" y="145"/>
                  </a:cubicBezTo>
                  <a:cubicBezTo>
                    <a:pt x="15" y="160"/>
                    <a:pt x="15" y="160"/>
                    <a:pt x="15" y="160"/>
                  </a:cubicBezTo>
                  <a:cubicBezTo>
                    <a:pt x="15" y="162"/>
                    <a:pt x="16" y="164"/>
                    <a:pt x="18" y="165"/>
                  </a:cubicBezTo>
                  <a:cubicBezTo>
                    <a:pt x="19" y="167"/>
                    <a:pt x="21" y="167"/>
                    <a:pt x="23" y="167"/>
                  </a:cubicBezTo>
                  <a:cubicBezTo>
                    <a:pt x="31" y="167"/>
                    <a:pt x="31" y="167"/>
                    <a:pt x="31" y="167"/>
                  </a:cubicBezTo>
                  <a:cubicBezTo>
                    <a:pt x="39" y="167"/>
                    <a:pt x="47" y="166"/>
                    <a:pt x="54" y="163"/>
                  </a:cubicBezTo>
                  <a:cubicBezTo>
                    <a:pt x="62" y="159"/>
                    <a:pt x="68" y="155"/>
                    <a:pt x="74" y="150"/>
                  </a:cubicBezTo>
                  <a:cubicBezTo>
                    <a:pt x="79" y="144"/>
                    <a:pt x="83" y="138"/>
                    <a:pt x="87" y="130"/>
                  </a:cubicBezTo>
                  <a:cubicBezTo>
                    <a:pt x="90" y="123"/>
                    <a:pt x="91" y="115"/>
                    <a:pt x="91" y="107"/>
                  </a:cubicBezTo>
                  <a:cubicBezTo>
                    <a:pt x="91" y="23"/>
                    <a:pt x="91" y="23"/>
                    <a:pt x="91" y="23"/>
                  </a:cubicBezTo>
                  <a:cubicBezTo>
                    <a:pt x="91" y="17"/>
                    <a:pt x="89" y="12"/>
                    <a:pt x="85" y="7"/>
                  </a:cubicBezTo>
                  <a:cubicBezTo>
                    <a:pt x="80" y="3"/>
                    <a:pt x="75" y="0"/>
                    <a:pt x="69" y="0"/>
                  </a:cubicBezTo>
                  <a:close/>
                  <a:moveTo>
                    <a:pt x="69" y="0"/>
                  </a:moveTo>
                  <a:cubicBezTo>
                    <a:pt x="69" y="0"/>
                    <a:pt x="69" y="0"/>
                    <a:pt x="6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24" name="Freeform 773"/>
            <p:cNvSpPr>
              <a:spLocks noEditPoints="1"/>
            </p:cNvSpPr>
            <p:nvPr/>
          </p:nvSpPr>
          <p:spPr bwMode="auto">
            <a:xfrm>
              <a:off x="5063140" y="3914407"/>
              <a:ext cx="90487" cy="163513"/>
            </a:xfrm>
            <a:custGeom>
              <a:avLst/>
              <a:gdLst>
                <a:gd name="T0" fmla="*/ 84 w 91"/>
                <a:gd name="T1" fmla="*/ 7 h 167"/>
                <a:gd name="T2" fmla="*/ 68 w 91"/>
                <a:gd name="T3" fmla="*/ 0 h 167"/>
                <a:gd name="T4" fmla="*/ 22 w 91"/>
                <a:gd name="T5" fmla="*/ 0 h 167"/>
                <a:gd name="T6" fmla="*/ 6 w 91"/>
                <a:gd name="T7" fmla="*/ 7 h 167"/>
                <a:gd name="T8" fmla="*/ 0 w 91"/>
                <a:gd name="T9" fmla="*/ 23 h 167"/>
                <a:gd name="T10" fmla="*/ 0 w 91"/>
                <a:gd name="T11" fmla="*/ 69 h 167"/>
                <a:gd name="T12" fmla="*/ 6 w 91"/>
                <a:gd name="T13" fmla="*/ 85 h 167"/>
                <a:gd name="T14" fmla="*/ 22 w 91"/>
                <a:gd name="T15" fmla="*/ 92 h 167"/>
                <a:gd name="T16" fmla="*/ 49 w 91"/>
                <a:gd name="T17" fmla="*/ 92 h 167"/>
                <a:gd name="T18" fmla="*/ 57 w 91"/>
                <a:gd name="T19" fmla="*/ 95 h 167"/>
                <a:gd name="T20" fmla="*/ 60 w 91"/>
                <a:gd name="T21" fmla="*/ 103 h 167"/>
                <a:gd name="T22" fmla="*/ 60 w 91"/>
                <a:gd name="T23" fmla="*/ 107 h 167"/>
                <a:gd name="T24" fmla="*/ 51 w 91"/>
                <a:gd name="T25" fmla="*/ 128 h 167"/>
                <a:gd name="T26" fmla="*/ 30 w 91"/>
                <a:gd name="T27" fmla="*/ 137 h 167"/>
                <a:gd name="T28" fmla="*/ 22 w 91"/>
                <a:gd name="T29" fmla="*/ 137 h 167"/>
                <a:gd name="T30" fmla="*/ 17 w 91"/>
                <a:gd name="T31" fmla="*/ 139 h 167"/>
                <a:gd name="T32" fmla="*/ 15 w 91"/>
                <a:gd name="T33" fmla="*/ 145 h 167"/>
                <a:gd name="T34" fmla="*/ 15 w 91"/>
                <a:gd name="T35" fmla="*/ 160 h 167"/>
                <a:gd name="T36" fmla="*/ 17 w 91"/>
                <a:gd name="T37" fmla="*/ 165 h 167"/>
                <a:gd name="T38" fmla="*/ 22 w 91"/>
                <a:gd name="T39" fmla="*/ 167 h 167"/>
                <a:gd name="T40" fmla="*/ 30 w 91"/>
                <a:gd name="T41" fmla="*/ 167 h 167"/>
                <a:gd name="T42" fmla="*/ 53 w 91"/>
                <a:gd name="T43" fmla="*/ 163 h 167"/>
                <a:gd name="T44" fmla="*/ 73 w 91"/>
                <a:gd name="T45" fmla="*/ 150 h 167"/>
                <a:gd name="T46" fmla="*/ 86 w 91"/>
                <a:gd name="T47" fmla="*/ 130 h 167"/>
                <a:gd name="T48" fmla="*/ 91 w 91"/>
                <a:gd name="T49" fmla="*/ 107 h 167"/>
                <a:gd name="T50" fmla="*/ 91 w 91"/>
                <a:gd name="T51" fmla="*/ 23 h 167"/>
                <a:gd name="T52" fmla="*/ 84 w 91"/>
                <a:gd name="T53" fmla="*/ 7 h 167"/>
                <a:gd name="T54" fmla="*/ 84 w 91"/>
                <a:gd name="T55" fmla="*/ 7 h 167"/>
                <a:gd name="T56" fmla="*/ 84 w 91"/>
                <a:gd name="T57" fmla="*/ 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67">
                  <a:moveTo>
                    <a:pt x="84" y="7"/>
                  </a:moveTo>
                  <a:cubicBezTo>
                    <a:pt x="80" y="3"/>
                    <a:pt x="74" y="0"/>
                    <a:pt x="68" y="0"/>
                  </a:cubicBezTo>
                  <a:cubicBezTo>
                    <a:pt x="22" y="0"/>
                    <a:pt x="22" y="0"/>
                    <a:pt x="22" y="0"/>
                  </a:cubicBezTo>
                  <a:cubicBezTo>
                    <a:pt x="16" y="0"/>
                    <a:pt x="11" y="3"/>
                    <a:pt x="6" y="7"/>
                  </a:cubicBezTo>
                  <a:cubicBezTo>
                    <a:pt x="2" y="12"/>
                    <a:pt x="0" y="17"/>
                    <a:pt x="0" y="23"/>
                  </a:cubicBezTo>
                  <a:cubicBezTo>
                    <a:pt x="0" y="69"/>
                    <a:pt x="0" y="69"/>
                    <a:pt x="0" y="69"/>
                  </a:cubicBezTo>
                  <a:cubicBezTo>
                    <a:pt x="0" y="75"/>
                    <a:pt x="2" y="80"/>
                    <a:pt x="6" y="85"/>
                  </a:cubicBezTo>
                  <a:cubicBezTo>
                    <a:pt x="11" y="89"/>
                    <a:pt x="16" y="92"/>
                    <a:pt x="22" y="92"/>
                  </a:cubicBezTo>
                  <a:cubicBezTo>
                    <a:pt x="49" y="92"/>
                    <a:pt x="49" y="92"/>
                    <a:pt x="49" y="92"/>
                  </a:cubicBezTo>
                  <a:cubicBezTo>
                    <a:pt x="52" y="92"/>
                    <a:pt x="55" y="93"/>
                    <a:pt x="57" y="95"/>
                  </a:cubicBezTo>
                  <a:cubicBezTo>
                    <a:pt x="59" y="97"/>
                    <a:pt x="60" y="100"/>
                    <a:pt x="60" y="103"/>
                  </a:cubicBezTo>
                  <a:cubicBezTo>
                    <a:pt x="60" y="107"/>
                    <a:pt x="60" y="107"/>
                    <a:pt x="60" y="107"/>
                  </a:cubicBezTo>
                  <a:cubicBezTo>
                    <a:pt x="60" y="115"/>
                    <a:pt x="57" y="122"/>
                    <a:pt x="51" y="128"/>
                  </a:cubicBezTo>
                  <a:cubicBezTo>
                    <a:pt x="45" y="134"/>
                    <a:pt x="38" y="137"/>
                    <a:pt x="30" y="137"/>
                  </a:cubicBezTo>
                  <a:cubicBezTo>
                    <a:pt x="22" y="137"/>
                    <a:pt x="22" y="137"/>
                    <a:pt x="22" y="137"/>
                  </a:cubicBezTo>
                  <a:cubicBezTo>
                    <a:pt x="20" y="137"/>
                    <a:pt x="19" y="138"/>
                    <a:pt x="17" y="139"/>
                  </a:cubicBezTo>
                  <a:cubicBezTo>
                    <a:pt x="16" y="141"/>
                    <a:pt x="15" y="143"/>
                    <a:pt x="15" y="145"/>
                  </a:cubicBezTo>
                  <a:cubicBezTo>
                    <a:pt x="15" y="160"/>
                    <a:pt x="15" y="160"/>
                    <a:pt x="15" y="160"/>
                  </a:cubicBezTo>
                  <a:cubicBezTo>
                    <a:pt x="15" y="162"/>
                    <a:pt x="16" y="164"/>
                    <a:pt x="17" y="165"/>
                  </a:cubicBezTo>
                  <a:cubicBezTo>
                    <a:pt x="19" y="167"/>
                    <a:pt x="20" y="167"/>
                    <a:pt x="22" y="167"/>
                  </a:cubicBezTo>
                  <a:cubicBezTo>
                    <a:pt x="30" y="167"/>
                    <a:pt x="30" y="167"/>
                    <a:pt x="30" y="167"/>
                  </a:cubicBezTo>
                  <a:cubicBezTo>
                    <a:pt x="38" y="167"/>
                    <a:pt x="46" y="166"/>
                    <a:pt x="53" y="163"/>
                  </a:cubicBezTo>
                  <a:cubicBezTo>
                    <a:pt x="61" y="159"/>
                    <a:pt x="67" y="155"/>
                    <a:pt x="73" y="150"/>
                  </a:cubicBezTo>
                  <a:cubicBezTo>
                    <a:pt x="78" y="144"/>
                    <a:pt x="83" y="138"/>
                    <a:pt x="86" y="130"/>
                  </a:cubicBezTo>
                  <a:cubicBezTo>
                    <a:pt x="89" y="123"/>
                    <a:pt x="91" y="115"/>
                    <a:pt x="91" y="107"/>
                  </a:cubicBezTo>
                  <a:cubicBezTo>
                    <a:pt x="91" y="23"/>
                    <a:pt x="91" y="23"/>
                    <a:pt x="91" y="23"/>
                  </a:cubicBezTo>
                  <a:cubicBezTo>
                    <a:pt x="91" y="17"/>
                    <a:pt x="88" y="12"/>
                    <a:pt x="84" y="7"/>
                  </a:cubicBezTo>
                  <a:close/>
                  <a:moveTo>
                    <a:pt x="84" y="7"/>
                  </a:moveTo>
                  <a:cubicBezTo>
                    <a:pt x="84" y="7"/>
                    <a:pt x="84" y="7"/>
                    <a:pt x="84"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grpSp>
      <p:pic>
        <p:nvPicPr>
          <p:cNvPr id="25" name="Picture Placeholder 10" descr="kate.jpg"/>
          <p:cNvPicPr>
            <a:picLocks noChangeAspect="1"/>
          </p:cNvPicPr>
          <p:nvPr/>
        </p:nvPicPr>
        <p:blipFill>
          <a:blip r:embed="rId4" cstate="print"/>
          <a:srcRect l="3699" r="3699"/>
          <a:stretch>
            <a:fillRect/>
          </a:stretch>
        </p:blipFill>
        <p:spPr>
          <a:xfrm>
            <a:off x="998538" y="1303458"/>
            <a:ext cx="2247900" cy="3284537"/>
          </a:xfrm>
          <a:prstGeom prst="rect">
            <a:avLst/>
          </a:prstGeom>
          <a:ln w="3175">
            <a:solidFill>
              <a:schemeClr val="tx1"/>
            </a:solidFill>
          </a:ln>
        </p:spPr>
      </p:pic>
      <p:sp>
        <p:nvSpPr>
          <p:cNvPr id="27" name="Title 1"/>
          <p:cNvSpPr txBox="1">
            <a:spLocks/>
          </p:cNvSpPr>
          <p:nvPr/>
        </p:nvSpPr>
        <p:spPr>
          <a:xfrm>
            <a:off x="2866029" y="18288"/>
            <a:ext cx="3398813"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spc="-150" dirty="0">
                <a:solidFill>
                  <a:schemeClr val="accent6"/>
                </a:solidFill>
                <a:latin typeface="+mn-lt"/>
              </a:rPr>
              <a:t>Breed </a:t>
            </a:r>
            <a:r>
              <a:rPr lang="en-US" sz="2400" b="1" spc="-150" dirty="0">
                <a:solidFill>
                  <a:schemeClr val="bg1"/>
                </a:solidFill>
                <a:latin typeface="+mn-lt"/>
              </a:rPr>
              <a:t>Personality  </a:t>
            </a:r>
            <a:endParaRPr lang="en-US" sz="2400" b="1" dirty="0">
              <a:solidFill>
                <a:schemeClr val="bg1"/>
              </a:solidFill>
              <a:latin typeface="+mn-lt"/>
            </a:endParaRPr>
          </a:p>
        </p:txBody>
      </p:sp>
      <p:sp>
        <p:nvSpPr>
          <p:cNvPr id="13" name="TextBox 12">
            <a:extLst>
              <a:ext uri="{FF2B5EF4-FFF2-40B4-BE49-F238E27FC236}">
                <a16:creationId xmlns:a16="http://schemas.microsoft.com/office/drawing/2014/main" id="{2F2A08A7-8B3E-40D9-AAC0-23FFCD0AB201}"/>
              </a:ext>
            </a:extLst>
          </p:cNvPr>
          <p:cNvSpPr txBox="1"/>
          <p:nvPr/>
        </p:nvSpPr>
        <p:spPr>
          <a:xfrm>
            <a:off x="6069782" y="4866501"/>
            <a:ext cx="4471122" cy="276999"/>
          </a:xfrm>
          <a:prstGeom prst="rect">
            <a:avLst/>
          </a:prstGeom>
          <a:noFill/>
        </p:spPr>
        <p:txBody>
          <a:bodyPr wrap="square" rtlCol="0">
            <a:spAutoFit/>
          </a:bodyPr>
          <a:lstStyle/>
          <a:p>
            <a:r>
              <a:rPr lang="en-US" sz="1200" dirty="0">
                <a:solidFill>
                  <a:schemeClr val="tx1">
                    <a:lumMod val="85000"/>
                    <a:lumOff val="15000"/>
                  </a:schemeClr>
                </a:solidFill>
              </a:rPr>
              <a:t>Photos Credit:  Dr. Kate Albrecht-Lupton, DVM</a:t>
            </a:r>
          </a:p>
        </p:txBody>
      </p:sp>
    </p:spTree>
    <p:extLst>
      <p:ext uri="{BB962C8B-B14F-4D97-AF65-F5344CB8AC3E}">
        <p14:creationId xmlns:p14="http://schemas.microsoft.com/office/powerpoint/2010/main" val="9408786"/>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sp>
        <p:nvSpPr>
          <p:cNvPr id="9" name="TextBox 8"/>
          <p:cNvSpPr txBox="1"/>
          <p:nvPr/>
        </p:nvSpPr>
        <p:spPr>
          <a:xfrm>
            <a:off x="3650288" y="804247"/>
            <a:ext cx="4205311" cy="3416320"/>
          </a:xfrm>
          <a:prstGeom prst="rect">
            <a:avLst/>
          </a:prstGeom>
          <a:noFill/>
        </p:spPr>
        <p:txBody>
          <a:bodyPr wrap="square" rtlCol="0">
            <a:spAutoFit/>
          </a:bodyPr>
          <a:lstStyle/>
          <a:p>
            <a:r>
              <a:rPr lang="en-US" sz="1400" b="1" dirty="0">
                <a:solidFill>
                  <a:schemeClr val="accent6"/>
                </a:solidFill>
              </a:rPr>
              <a:t>Estimated Lykoi Breeders </a:t>
            </a:r>
            <a:r>
              <a:rPr lang="en-US" sz="1400" b="1" dirty="0" smtClean="0">
                <a:solidFill>
                  <a:schemeClr val="accent6"/>
                </a:solidFill>
              </a:rPr>
              <a:t>– 2017</a:t>
            </a:r>
          </a:p>
          <a:p>
            <a:r>
              <a:rPr lang="en-US" sz="1400" dirty="0">
                <a:solidFill>
                  <a:schemeClr val="accent6"/>
                </a:solidFill>
              </a:rPr>
              <a:t>In TICA:  </a:t>
            </a:r>
            <a:r>
              <a:rPr lang="en-US" sz="1400" dirty="0" smtClean="0">
                <a:solidFill>
                  <a:schemeClr val="accent6"/>
                </a:solidFill>
              </a:rPr>
              <a:t>40</a:t>
            </a:r>
            <a:endParaRPr lang="en-US" sz="1400" b="1" dirty="0">
              <a:solidFill>
                <a:schemeClr val="accent6"/>
              </a:solidFill>
            </a:endParaRPr>
          </a:p>
          <a:p>
            <a:r>
              <a:rPr lang="en-US" sz="1600" dirty="0">
                <a:solidFill>
                  <a:schemeClr val="accent6"/>
                </a:solidFill>
              </a:rPr>
              <a:t>In CFA:  13 (currently registered with CFA)</a:t>
            </a:r>
          </a:p>
          <a:p>
            <a:r>
              <a:rPr lang="en-US" sz="1600" dirty="0" smtClean="0">
                <a:solidFill>
                  <a:schemeClr val="accent6"/>
                </a:solidFill>
              </a:rPr>
              <a:t>In </a:t>
            </a:r>
            <a:r>
              <a:rPr lang="en-US" sz="1600" dirty="0">
                <a:solidFill>
                  <a:schemeClr val="accent6"/>
                </a:solidFill>
              </a:rPr>
              <a:t>Other (LOOF,  ACF,  WCF):  20</a:t>
            </a:r>
          </a:p>
          <a:p>
            <a:endParaRPr lang="en-US" sz="1600" dirty="0">
              <a:solidFill>
                <a:schemeClr val="accent6"/>
              </a:solidFill>
            </a:endParaRPr>
          </a:p>
          <a:p>
            <a:r>
              <a:rPr lang="en-US" sz="1400" b="1" dirty="0">
                <a:solidFill>
                  <a:schemeClr val="accent6"/>
                </a:solidFill>
              </a:rPr>
              <a:t>Estimated </a:t>
            </a:r>
            <a:r>
              <a:rPr lang="en-US" sz="1400" b="1" dirty="0" err="1" smtClean="0">
                <a:solidFill>
                  <a:schemeClr val="accent6"/>
                </a:solidFill>
              </a:rPr>
              <a:t>Lykoi</a:t>
            </a:r>
            <a:endParaRPr lang="en-US" sz="1400" b="1" dirty="0" smtClean="0">
              <a:solidFill>
                <a:schemeClr val="accent6"/>
              </a:solidFill>
            </a:endParaRPr>
          </a:p>
          <a:p>
            <a:r>
              <a:rPr lang="en-US" sz="1400" dirty="0">
                <a:solidFill>
                  <a:schemeClr val="accent6"/>
                </a:solidFill>
              </a:rPr>
              <a:t>In TICA:  300</a:t>
            </a:r>
            <a:r>
              <a:rPr lang="en-US" sz="1400" dirty="0" smtClean="0">
                <a:solidFill>
                  <a:schemeClr val="accent6"/>
                </a:solidFill>
              </a:rPr>
              <a:t>+</a:t>
            </a:r>
            <a:endParaRPr lang="en-US" sz="1400" b="1" dirty="0">
              <a:solidFill>
                <a:schemeClr val="accent6"/>
              </a:solidFill>
            </a:endParaRPr>
          </a:p>
          <a:p>
            <a:r>
              <a:rPr lang="en-US" sz="1600" dirty="0">
                <a:solidFill>
                  <a:schemeClr val="accent6"/>
                </a:solidFill>
              </a:rPr>
              <a:t>In CFA:  64 (registered with approval)</a:t>
            </a:r>
          </a:p>
          <a:p>
            <a:r>
              <a:rPr lang="en-US" sz="1600" dirty="0" smtClean="0">
                <a:solidFill>
                  <a:schemeClr val="accent6"/>
                </a:solidFill>
              </a:rPr>
              <a:t>In </a:t>
            </a:r>
            <a:r>
              <a:rPr lang="en-US" sz="1600" dirty="0">
                <a:solidFill>
                  <a:schemeClr val="accent6"/>
                </a:solidFill>
              </a:rPr>
              <a:t>Other (LOOF,  ACF,  ACFA, WCF) :  125</a:t>
            </a:r>
          </a:p>
          <a:p>
            <a:endParaRPr lang="en-US" sz="1600" dirty="0">
              <a:solidFill>
                <a:schemeClr val="accent6"/>
              </a:solidFill>
            </a:endParaRPr>
          </a:p>
          <a:p>
            <a:endParaRPr lang="en-US" sz="1600" dirty="0">
              <a:solidFill>
                <a:schemeClr val="accent6"/>
              </a:solidFill>
            </a:endParaRPr>
          </a:p>
          <a:p>
            <a:endParaRPr lang="en-US" sz="1600" dirty="0">
              <a:solidFill>
                <a:schemeClr val="accent6"/>
              </a:solidFill>
            </a:endParaRPr>
          </a:p>
          <a:p>
            <a:endParaRPr lang="en-US" sz="1600" dirty="0">
              <a:solidFill>
                <a:schemeClr val="accent6"/>
              </a:solidFill>
            </a:endParaRPr>
          </a:p>
          <a:p>
            <a:endParaRPr lang="en-US" sz="1600" dirty="0">
              <a:solidFill>
                <a:schemeClr val="accent6"/>
              </a:solidFill>
            </a:endParaRPr>
          </a:p>
        </p:txBody>
      </p:sp>
      <p:pic>
        <p:nvPicPr>
          <p:cNvPr id="16" name="Picture Placeholder 15" descr="10421570_10203869954083302_3577903918371175408_n.jpg"/>
          <p:cNvPicPr>
            <a:picLocks noGrp="1" noChangeAspect="1"/>
          </p:cNvPicPr>
          <p:nvPr>
            <p:ph type="pic" sz="quarter" idx="4294967295"/>
          </p:nvPr>
        </p:nvPicPr>
        <p:blipFill>
          <a:blip r:embed="rId2" cstate="print"/>
          <a:stretch>
            <a:fillRect/>
          </a:stretch>
        </p:blipFill>
        <p:spPr>
          <a:xfrm>
            <a:off x="0" y="0"/>
            <a:ext cx="3477467" cy="5152093"/>
          </a:xfrm>
          <a:blipFill>
            <a:blip r:embed="rId3" cstate="print"/>
            <a:tile tx="0" ty="0" sx="100000" sy="100000" flip="none" algn="tl"/>
          </a:blipFill>
        </p:spPr>
      </p:pic>
      <p:sp>
        <p:nvSpPr>
          <p:cNvPr id="10" name="Title 1"/>
          <p:cNvSpPr txBox="1">
            <a:spLocks/>
          </p:cNvSpPr>
          <p:nvPr/>
        </p:nvSpPr>
        <p:spPr>
          <a:xfrm>
            <a:off x="3131825" y="0"/>
            <a:ext cx="3629241"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6"/>
                </a:solidFill>
                <a:latin typeface="AlternateGothic2 BT" pitchFamily="34" charset="0"/>
              </a:rPr>
              <a:t>Registry </a:t>
            </a:r>
            <a:r>
              <a:rPr lang="en-US" sz="2400" b="1" dirty="0">
                <a:solidFill>
                  <a:schemeClr val="bg1"/>
                </a:solidFill>
                <a:latin typeface="AlternateGothic2 BT" pitchFamily="34" charset="0"/>
              </a:rPr>
              <a:t>Acceptance</a:t>
            </a:r>
          </a:p>
        </p:txBody>
      </p:sp>
      <p:sp>
        <p:nvSpPr>
          <p:cNvPr id="5" name="TextBox 4">
            <a:extLst>
              <a:ext uri="{FF2B5EF4-FFF2-40B4-BE49-F238E27FC236}">
                <a16:creationId xmlns:a16="http://schemas.microsoft.com/office/drawing/2014/main" id="{2A9FA285-8859-42B1-BBF0-F6B32F41F98D}"/>
              </a:ext>
            </a:extLst>
          </p:cNvPr>
          <p:cNvSpPr txBox="1"/>
          <p:nvPr/>
        </p:nvSpPr>
        <p:spPr>
          <a:xfrm>
            <a:off x="7105039" y="4908764"/>
            <a:ext cx="2131459" cy="276999"/>
          </a:xfrm>
          <a:prstGeom prst="rect">
            <a:avLst/>
          </a:prstGeom>
          <a:noFill/>
        </p:spPr>
        <p:txBody>
          <a:bodyPr wrap="square" rtlCol="0">
            <a:spAutoFit/>
          </a:bodyPr>
          <a:lstStyle/>
          <a:p>
            <a:r>
              <a:rPr lang="en-US" sz="1200" dirty="0">
                <a:solidFill>
                  <a:schemeClr val="tx1">
                    <a:lumMod val="85000"/>
                    <a:lumOff val="15000"/>
                  </a:schemeClr>
                </a:solidFill>
              </a:rPr>
              <a:t>Photo Credit:  Anna Linden</a:t>
            </a:r>
          </a:p>
        </p:txBody>
      </p:sp>
    </p:spTree>
    <p:extLst>
      <p:ext uri="{BB962C8B-B14F-4D97-AF65-F5344CB8AC3E}">
        <p14:creationId xmlns:p14="http://schemas.microsoft.com/office/powerpoint/2010/main" val="1898928133"/>
      </p:ext>
    </p:extLst>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sp>
        <p:nvSpPr>
          <p:cNvPr id="14" name="Title 1"/>
          <p:cNvSpPr txBox="1">
            <a:spLocks/>
          </p:cNvSpPr>
          <p:nvPr/>
        </p:nvSpPr>
        <p:spPr>
          <a:xfrm>
            <a:off x="5486400" y="18288"/>
            <a:ext cx="355058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dirty="0">
                <a:solidFill>
                  <a:schemeClr val="accent6"/>
                </a:solidFill>
                <a:latin typeface="AlternateGothic2 BT" pitchFamily="34" charset="0"/>
              </a:rPr>
              <a:t>Lykoi </a:t>
            </a:r>
            <a:r>
              <a:rPr lang="en-US" sz="2400" b="1" dirty="0">
                <a:solidFill>
                  <a:schemeClr val="bg1"/>
                </a:solidFill>
                <a:latin typeface="AlternateGothic2 BT" pitchFamily="34" charset="0"/>
              </a:rPr>
              <a:t>In The Media</a:t>
            </a:r>
          </a:p>
        </p:txBody>
      </p:sp>
      <p:pic>
        <p:nvPicPr>
          <p:cNvPr id="5" name="Picture 4" descr="10805731_804309782948143_2503838708135277515_n.jpg"/>
          <p:cNvPicPr>
            <a:picLocks noChangeAspect="1"/>
          </p:cNvPicPr>
          <p:nvPr/>
        </p:nvPicPr>
        <p:blipFill>
          <a:blip r:embed="rId2" cstate="print"/>
          <a:stretch>
            <a:fillRect/>
          </a:stretch>
        </p:blipFill>
        <p:spPr>
          <a:xfrm>
            <a:off x="597117" y="382684"/>
            <a:ext cx="3217804" cy="4299960"/>
          </a:xfrm>
          <a:prstGeom prst="rect">
            <a:avLst/>
          </a:prstGeom>
        </p:spPr>
      </p:pic>
      <p:pic>
        <p:nvPicPr>
          <p:cNvPr id="6" name="Picture 5" descr="fox.jpg"/>
          <p:cNvPicPr>
            <a:picLocks noChangeAspect="1"/>
          </p:cNvPicPr>
          <p:nvPr/>
        </p:nvPicPr>
        <p:blipFill>
          <a:blip r:embed="rId3" cstate="print"/>
          <a:stretch>
            <a:fillRect/>
          </a:stretch>
        </p:blipFill>
        <p:spPr>
          <a:xfrm>
            <a:off x="4226358" y="1073968"/>
            <a:ext cx="4262918" cy="3219137"/>
          </a:xfrm>
          <a:prstGeom prst="rect">
            <a:avLst/>
          </a:prstGeom>
        </p:spPr>
      </p:pic>
    </p:spTree>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sp>
        <p:nvSpPr>
          <p:cNvPr id="14" name="Title 1"/>
          <p:cNvSpPr txBox="1">
            <a:spLocks/>
          </p:cNvSpPr>
          <p:nvPr/>
        </p:nvSpPr>
        <p:spPr>
          <a:xfrm>
            <a:off x="5486400" y="18288"/>
            <a:ext cx="355058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dirty="0">
                <a:solidFill>
                  <a:schemeClr val="accent6"/>
                </a:solidFill>
                <a:latin typeface="AlternateGothic2 BT" pitchFamily="34" charset="0"/>
              </a:rPr>
              <a:t>Lykoi </a:t>
            </a:r>
            <a:r>
              <a:rPr lang="en-US" sz="2400" b="1" dirty="0">
                <a:solidFill>
                  <a:schemeClr val="bg1"/>
                </a:solidFill>
                <a:latin typeface="AlternateGothic2 BT" pitchFamily="34" charset="0"/>
              </a:rPr>
              <a:t>In The Media</a:t>
            </a:r>
          </a:p>
        </p:txBody>
      </p:sp>
      <p:pic>
        <p:nvPicPr>
          <p:cNvPr id="8" name="Picture 7" descr="dis.jpg"/>
          <p:cNvPicPr>
            <a:picLocks noChangeAspect="1"/>
          </p:cNvPicPr>
          <p:nvPr/>
        </p:nvPicPr>
        <p:blipFill>
          <a:blip r:embed="rId2" cstate="print"/>
          <a:stretch>
            <a:fillRect/>
          </a:stretch>
        </p:blipFill>
        <p:spPr>
          <a:xfrm>
            <a:off x="1864471" y="843540"/>
            <a:ext cx="5348624" cy="3800721"/>
          </a:xfrm>
          <a:prstGeom prst="rect">
            <a:avLst/>
          </a:prstGeom>
        </p:spPr>
      </p:pic>
    </p:spTree>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sp>
        <p:nvSpPr>
          <p:cNvPr id="14" name="Title 1"/>
          <p:cNvSpPr txBox="1">
            <a:spLocks/>
          </p:cNvSpPr>
          <p:nvPr/>
        </p:nvSpPr>
        <p:spPr>
          <a:xfrm>
            <a:off x="5486400" y="18288"/>
            <a:ext cx="355058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dirty="0">
                <a:solidFill>
                  <a:schemeClr val="accent6"/>
                </a:solidFill>
                <a:latin typeface="AlternateGothic2 BT" pitchFamily="34" charset="0"/>
              </a:rPr>
              <a:t>Lykoi </a:t>
            </a:r>
            <a:r>
              <a:rPr lang="en-US" sz="2400" b="1" dirty="0">
                <a:solidFill>
                  <a:schemeClr val="bg1"/>
                </a:solidFill>
                <a:latin typeface="AlternateGothic2 BT" pitchFamily="34" charset="0"/>
              </a:rPr>
              <a:t>In The Media</a:t>
            </a:r>
          </a:p>
        </p:txBody>
      </p:sp>
      <p:pic>
        <p:nvPicPr>
          <p:cNvPr id="7" name="Picture 6" descr="cbs.jpg"/>
          <p:cNvPicPr>
            <a:picLocks noChangeAspect="1"/>
          </p:cNvPicPr>
          <p:nvPr/>
        </p:nvPicPr>
        <p:blipFill>
          <a:blip r:embed="rId2" cstate="print"/>
          <a:stretch>
            <a:fillRect/>
          </a:stretch>
        </p:blipFill>
        <p:spPr>
          <a:xfrm>
            <a:off x="5493712" y="785933"/>
            <a:ext cx="3162199" cy="2944798"/>
          </a:xfrm>
          <a:prstGeom prst="rect">
            <a:avLst/>
          </a:prstGeom>
        </p:spPr>
      </p:pic>
      <p:pic>
        <p:nvPicPr>
          <p:cNvPr id="10" name="Picture 9" descr="nbc.jpg"/>
          <p:cNvPicPr>
            <a:picLocks noChangeAspect="1"/>
          </p:cNvPicPr>
          <p:nvPr/>
        </p:nvPicPr>
        <p:blipFill>
          <a:blip r:embed="rId3" cstate="print"/>
          <a:stretch>
            <a:fillRect/>
          </a:stretch>
        </p:blipFill>
        <p:spPr>
          <a:xfrm>
            <a:off x="424296" y="497898"/>
            <a:ext cx="4735410" cy="3900281"/>
          </a:xfrm>
          <a:prstGeom prst="rect">
            <a:avLst/>
          </a:prstGeom>
        </p:spPr>
      </p:pic>
    </p:spTree>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sp>
        <p:nvSpPr>
          <p:cNvPr id="14" name="Title 1"/>
          <p:cNvSpPr txBox="1">
            <a:spLocks/>
          </p:cNvSpPr>
          <p:nvPr/>
        </p:nvSpPr>
        <p:spPr>
          <a:xfrm>
            <a:off x="5486400" y="18288"/>
            <a:ext cx="355058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dirty="0">
                <a:solidFill>
                  <a:schemeClr val="accent6"/>
                </a:solidFill>
                <a:latin typeface="AlternateGothic2 BT" pitchFamily="34" charset="0"/>
              </a:rPr>
              <a:t>Lykoi </a:t>
            </a:r>
            <a:r>
              <a:rPr lang="en-US" sz="2400" b="1" dirty="0">
                <a:solidFill>
                  <a:schemeClr val="bg1"/>
                </a:solidFill>
                <a:latin typeface="AlternateGothic2 BT" pitchFamily="34" charset="0"/>
              </a:rPr>
              <a:t>In The Media</a:t>
            </a:r>
          </a:p>
        </p:txBody>
      </p:sp>
      <p:pic>
        <p:nvPicPr>
          <p:cNvPr id="5" name="Picture 4" descr="abc.jpg"/>
          <p:cNvPicPr>
            <a:picLocks noChangeAspect="1"/>
          </p:cNvPicPr>
          <p:nvPr/>
        </p:nvPicPr>
        <p:blipFill>
          <a:blip r:embed="rId2" cstate="print"/>
          <a:stretch>
            <a:fillRect/>
          </a:stretch>
        </p:blipFill>
        <p:spPr>
          <a:xfrm>
            <a:off x="1806864" y="555505"/>
            <a:ext cx="5563528" cy="4389971"/>
          </a:xfrm>
          <a:prstGeom prst="rect">
            <a:avLst/>
          </a:prstGeom>
        </p:spPr>
      </p:pic>
    </p:spTree>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sp>
        <p:nvSpPr>
          <p:cNvPr id="14" name="Title 1"/>
          <p:cNvSpPr txBox="1">
            <a:spLocks/>
          </p:cNvSpPr>
          <p:nvPr/>
        </p:nvSpPr>
        <p:spPr>
          <a:xfrm>
            <a:off x="5486400" y="18288"/>
            <a:ext cx="355058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dirty="0">
                <a:solidFill>
                  <a:schemeClr val="accent6"/>
                </a:solidFill>
                <a:latin typeface="AlternateGothic2 BT" pitchFamily="34" charset="0"/>
              </a:rPr>
              <a:t>Lykoi </a:t>
            </a:r>
            <a:r>
              <a:rPr lang="en-US" sz="2400" b="1" dirty="0">
                <a:solidFill>
                  <a:schemeClr val="bg1"/>
                </a:solidFill>
                <a:latin typeface="AlternateGothic2 BT" pitchFamily="34" charset="0"/>
              </a:rPr>
              <a:t>In The Media</a:t>
            </a:r>
          </a:p>
        </p:txBody>
      </p:sp>
      <p:pic>
        <p:nvPicPr>
          <p:cNvPr id="6" name="Picture 5" descr="aus.jpg"/>
          <p:cNvPicPr>
            <a:picLocks noChangeAspect="1"/>
          </p:cNvPicPr>
          <p:nvPr/>
        </p:nvPicPr>
        <p:blipFill>
          <a:blip r:embed="rId2" cstate="print"/>
          <a:stretch>
            <a:fillRect/>
          </a:stretch>
        </p:blipFill>
        <p:spPr>
          <a:xfrm>
            <a:off x="1976236" y="497898"/>
            <a:ext cx="5130472" cy="4316628"/>
          </a:xfrm>
          <a:prstGeom prst="rect">
            <a:avLst/>
          </a:prstGeom>
        </p:spPr>
      </p:pic>
    </p:spTree>
  </p:cSld>
  <p:clrMapOvr>
    <a:masterClrMapping/>
  </p:clrMapOvr>
  <p:transition advClick="0"/>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rgbClr val="CECBD4"/>
        </a:solidFill>
        <a:effectLst/>
      </p:bgPr>
    </p:bg>
    <p:spTree>
      <p:nvGrpSpPr>
        <p:cNvPr id="1" name=""/>
        <p:cNvGrpSpPr/>
        <p:nvPr/>
      </p:nvGrpSpPr>
      <p:grpSpPr>
        <a:xfrm>
          <a:off x="0" y="0"/>
          <a:ext cx="0" cy="0"/>
          <a:chOff x="0" y="0"/>
          <a:chExt cx="0" cy="0"/>
        </a:xfrm>
      </p:grpSpPr>
      <p:sp>
        <p:nvSpPr>
          <p:cNvPr id="14" name="Title 1"/>
          <p:cNvSpPr txBox="1">
            <a:spLocks/>
          </p:cNvSpPr>
          <p:nvPr/>
        </p:nvSpPr>
        <p:spPr>
          <a:xfrm>
            <a:off x="5486400" y="18288"/>
            <a:ext cx="3550587" cy="55009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b="1" dirty="0">
                <a:solidFill>
                  <a:schemeClr val="accent6"/>
                </a:solidFill>
                <a:latin typeface="AlternateGothic2 BT" pitchFamily="34" charset="0"/>
              </a:rPr>
              <a:t>Lykoi </a:t>
            </a:r>
            <a:r>
              <a:rPr lang="en-US" sz="2400" b="1" dirty="0">
                <a:solidFill>
                  <a:schemeClr val="bg1"/>
                </a:solidFill>
                <a:latin typeface="AlternateGothic2 BT" pitchFamily="34" charset="0"/>
              </a:rPr>
              <a:t>In The Media</a:t>
            </a:r>
          </a:p>
        </p:txBody>
      </p:sp>
      <p:pic>
        <p:nvPicPr>
          <p:cNvPr id="5" name="Picture 4" descr="uk.jpg"/>
          <p:cNvPicPr>
            <a:picLocks noChangeAspect="1"/>
          </p:cNvPicPr>
          <p:nvPr/>
        </p:nvPicPr>
        <p:blipFill>
          <a:blip r:embed="rId2" cstate="print"/>
          <a:stretch>
            <a:fillRect/>
          </a:stretch>
        </p:blipFill>
        <p:spPr>
          <a:xfrm>
            <a:off x="1806864" y="497898"/>
            <a:ext cx="5157153" cy="4222635"/>
          </a:xfrm>
          <a:prstGeom prst="rect">
            <a:avLst/>
          </a:prstGeom>
        </p:spPr>
      </p:pic>
    </p:spTree>
  </p:cSld>
  <p:clrMapOvr>
    <a:masterClrMapping/>
  </p:clrMapOvr>
  <p:transition advClick="0"/>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62657</TotalTime>
  <Words>1680</Words>
  <Application>Microsoft Office PowerPoint</Application>
  <PresentationFormat>On-screen Show (16:9)</PresentationFormat>
  <Paragraphs>349</Paragraphs>
  <Slides>43</Slides>
  <Notes>16</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AlternateGothic2 BT</vt:lpstr>
      <vt:lpstr>Arial</vt:lpstr>
      <vt:lpstr>Bookman Old Style</vt:lpstr>
      <vt:lpstr>Calibri</vt:lpstr>
      <vt:lpstr>Gill Sans MT</vt:lpstr>
      <vt:lpstr>Great Vibes</vt:lpstr>
      <vt:lpstr>Wingdings</vt:lpstr>
      <vt:lpstr>Wingdings 3</vt:lpstr>
      <vt:lpstr>Origin</vt:lpstr>
      <vt:lpstr>ROCKEFELLER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GIANTDESIGN</dc:creator>
  <cp:lastModifiedBy>Lenka</cp:lastModifiedBy>
  <cp:revision>604</cp:revision>
  <cp:lastPrinted>2018-08-14T13:45:02Z</cp:lastPrinted>
  <dcterms:created xsi:type="dcterms:W3CDTF">2016-04-27T09:10:01Z</dcterms:created>
  <dcterms:modified xsi:type="dcterms:W3CDTF">2019-01-28T11:02:48Z</dcterms:modified>
</cp:coreProperties>
</file>